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4" r:id="rId3"/>
    <p:sldId id="257" r:id="rId4"/>
    <p:sldId id="287" r:id="rId5"/>
    <p:sldId id="286" r:id="rId6"/>
    <p:sldId id="294" r:id="rId7"/>
    <p:sldId id="295" r:id="rId8"/>
    <p:sldId id="288" r:id="rId9"/>
    <p:sldId id="296" r:id="rId10"/>
    <p:sldId id="297" r:id="rId11"/>
    <p:sldId id="281" r:id="rId12"/>
    <p:sldId id="259" r:id="rId13"/>
    <p:sldId id="260" r:id="rId14"/>
    <p:sldId id="261" r:id="rId15"/>
    <p:sldId id="262" r:id="rId16"/>
    <p:sldId id="263" r:id="rId17"/>
    <p:sldId id="264" r:id="rId18"/>
    <p:sldId id="265" r:id="rId19"/>
    <p:sldId id="298" r:id="rId20"/>
    <p:sldId id="299" r:id="rId21"/>
    <p:sldId id="300" r:id="rId22"/>
    <p:sldId id="301" r:id="rId23"/>
    <p:sldId id="302" r:id="rId24"/>
    <p:sldId id="306" r:id="rId25"/>
    <p:sldId id="304" r:id="rId26"/>
    <p:sldId id="305" r:id="rId27"/>
    <p:sldId id="283" r:id="rId28"/>
    <p:sldId id="303"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578" autoAdjust="0"/>
    <p:restoredTop sz="94610"/>
  </p:normalViewPr>
  <p:slideViewPr>
    <p:cSldViewPr snapToGrid="0" snapToObjects="1">
      <p:cViewPr varScale="1">
        <p:scale>
          <a:sx n="109" d="100"/>
          <a:sy n="109" d="100"/>
        </p:scale>
        <p:origin x="184" y="23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87A069-FDDA-4D4B-B173-17F03769FE57}"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7AB80688-1BA6-49C8-9E75-10ABED615DCA}">
      <dgm:prSet/>
      <dgm:spPr/>
      <dgm:t>
        <a:bodyPr/>
        <a:lstStyle/>
        <a:p>
          <a:r>
            <a:rPr lang="tr-TR" b="1" dirty="0"/>
            <a:t>High </a:t>
          </a:r>
          <a:r>
            <a:rPr lang="tr-TR" b="1" dirty="0" err="1"/>
            <a:t>Fatality</a:t>
          </a:r>
          <a:r>
            <a:rPr lang="tr-TR" b="1" dirty="0"/>
            <a:t> </a:t>
          </a:r>
          <a:r>
            <a:rPr lang="tr-TR" b="1" dirty="0" err="1"/>
            <a:t>Risks</a:t>
          </a:r>
          <a:endParaRPr lang="en-US" dirty="0"/>
        </a:p>
      </dgm:t>
    </dgm:pt>
    <dgm:pt modelId="{DFB8E639-27A7-4EEC-8BEA-DAA8B1B381CB}" type="parTrans" cxnId="{0584FEBA-EDC6-4339-AED0-DE47A849BC8D}">
      <dgm:prSet/>
      <dgm:spPr/>
      <dgm:t>
        <a:bodyPr/>
        <a:lstStyle/>
        <a:p>
          <a:endParaRPr lang="en-US"/>
        </a:p>
      </dgm:t>
    </dgm:pt>
    <dgm:pt modelId="{5E9C79F8-5752-4033-8B18-3C4917306C8B}" type="sibTrans" cxnId="{0584FEBA-EDC6-4339-AED0-DE47A849BC8D}">
      <dgm:prSet/>
      <dgm:spPr/>
      <dgm:t>
        <a:bodyPr/>
        <a:lstStyle/>
        <a:p>
          <a:endParaRPr lang="en-US"/>
        </a:p>
      </dgm:t>
    </dgm:pt>
    <dgm:pt modelId="{8356ED41-DF16-4C0E-8906-BFC751EB9C16}">
      <dgm:prSet/>
      <dgm:spPr/>
      <dgm:t>
        <a:bodyPr/>
        <a:lstStyle/>
        <a:p>
          <a:r>
            <a:rPr lang="tr-TR" b="1"/>
            <a:t>Widespread Contamination</a:t>
          </a:r>
          <a:endParaRPr lang="en-US"/>
        </a:p>
      </dgm:t>
    </dgm:pt>
    <dgm:pt modelId="{54F25A8D-202D-4555-85F9-9BC37CB15E52}" type="parTrans" cxnId="{B92678C6-4091-40DD-B305-6F75B5FD4888}">
      <dgm:prSet/>
      <dgm:spPr/>
      <dgm:t>
        <a:bodyPr/>
        <a:lstStyle/>
        <a:p>
          <a:endParaRPr lang="en-US"/>
        </a:p>
      </dgm:t>
    </dgm:pt>
    <dgm:pt modelId="{83209EB1-3653-4BF2-A22C-F1FEB2C20CAF}" type="sibTrans" cxnId="{B92678C6-4091-40DD-B305-6F75B5FD4888}">
      <dgm:prSet/>
      <dgm:spPr/>
      <dgm:t>
        <a:bodyPr/>
        <a:lstStyle/>
        <a:p>
          <a:endParaRPr lang="en-US"/>
        </a:p>
      </dgm:t>
    </dgm:pt>
    <dgm:pt modelId="{CD4097CD-3497-4065-8836-5BDA55A92557}">
      <dgm:prSet/>
      <dgm:spPr/>
      <dgm:t>
        <a:bodyPr/>
        <a:lstStyle/>
        <a:p>
          <a:r>
            <a:rPr lang="tr-TR" b="1"/>
            <a:t>Rapid Health System Overload</a:t>
          </a:r>
          <a:endParaRPr lang="en-US"/>
        </a:p>
      </dgm:t>
    </dgm:pt>
    <dgm:pt modelId="{F40590C3-5789-4A6F-8CB8-A3CB0B6BB40A}" type="parTrans" cxnId="{447EE140-D147-47C0-BF0D-25EF3A03D694}">
      <dgm:prSet/>
      <dgm:spPr/>
      <dgm:t>
        <a:bodyPr/>
        <a:lstStyle/>
        <a:p>
          <a:endParaRPr lang="en-US"/>
        </a:p>
      </dgm:t>
    </dgm:pt>
    <dgm:pt modelId="{736F339D-5B29-446C-A153-89178C6AD57E}" type="sibTrans" cxnId="{447EE140-D147-47C0-BF0D-25EF3A03D694}">
      <dgm:prSet/>
      <dgm:spPr/>
      <dgm:t>
        <a:bodyPr/>
        <a:lstStyle/>
        <a:p>
          <a:endParaRPr lang="en-US"/>
        </a:p>
      </dgm:t>
    </dgm:pt>
    <dgm:pt modelId="{2F52905D-F84D-4CC1-B1BA-A70C777EF269}">
      <dgm:prSet/>
      <dgm:spPr/>
      <dgm:t>
        <a:bodyPr/>
        <a:lstStyle/>
        <a:p>
          <a:r>
            <a:rPr lang="tr-TR" b="1"/>
            <a:t>Panic and Chaos Amplifies Damage</a:t>
          </a:r>
          <a:endParaRPr lang="en-US"/>
        </a:p>
      </dgm:t>
    </dgm:pt>
    <dgm:pt modelId="{F72C7ED8-90C3-4D53-9880-99B9EAE5DD39}" type="parTrans" cxnId="{29BAFF00-CC2A-4DEE-B117-6EEAD2421BA0}">
      <dgm:prSet/>
      <dgm:spPr/>
      <dgm:t>
        <a:bodyPr/>
        <a:lstStyle/>
        <a:p>
          <a:endParaRPr lang="en-US"/>
        </a:p>
      </dgm:t>
    </dgm:pt>
    <dgm:pt modelId="{CA0C4505-E277-43CC-BC88-CB0B5E709377}" type="sibTrans" cxnId="{29BAFF00-CC2A-4DEE-B117-6EEAD2421BA0}">
      <dgm:prSet/>
      <dgm:spPr/>
      <dgm:t>
        <a:bodyPr/>
        <a:lstStyle/>
        <a:p>
          <a:endParaRPr lang="en-US"/>
        </a:p>
      </dgm:t>
    </dgm:pt>
    <dgm:pt modelId="{3F6AA263-2B3A-467B-B15D-7F3D0E3310D2}">
      <dgm:prSet/>
      <dgm:spPr/>
      <dgm:t>
        <a:bodyPr/>
        <a:lstStyle/>
        <a:p>
          <a:r>
            <a:rPr lang="tr-TR" b="1"/>
            <a:t>Economic and Environmental Costs</a:t>
          </a:r>
          <a:endParaRPr lang="en-US"/>
        </a:p>
      </dgm:t>
    </dgm:pt>
    <dgm:pt modelId="{30F6543B-28B9-481A-81B1-E114641D890A}" type="parTrans" cxnId="{344E6AA5-5691-443E-986C-B3BBACC990F9}">
      <dgm:prSet/>
      <dgm:spPr/>
      <dgm:t>
        <a:bodyPr/>
        <a:lstStyle/>
        <a:p>
          <a:endParaRPr lang="en-US"/>
        </a:p>
      </dgm:t>
    </dgm:pt>
    <dgm:pt modelId="{5761180E-7C2A-42CF-AEA6-8D9B44233B9E}" type="sibTrans" cxnId="{344E6AA5-5691-443E-986C-B3BBACC990F9}">
      <dgm:prSet/>
      <dgm:spPr/>
      <dgm:t>
        <a:bodyPr/>
        <a:lstStyle/>
        <a:p>
          <a:endParaRPr lang="en-US"/>
        </a:p>
      </dgm:t>
    </dgm:pt>
    <dgm:pt modelId="{9FD827DC-6674-4E4E-97DE-16BD428C2AB9}">
      <dgm:prSet/>
      <dgm:spPr/>
      <dgm:t>
        <a:bodyPr/>
        <a:lstStyle/>
        <a:p>
          <a:r>
            <a:rPr lang="tr-TR" b="1"/>
            <a:t>Long-Term Risks</a:t>
          </a:r>
          <a:endParaRPr lang="en-US"/>
        </a:p>
      </dgm:t>
    </dgm:pt>
    <dgm:pt modelId="{29F5FA3E-D3B0-4D87-89C3-A0711DFF32E2}" type="parTrans" cxnId="{F1D9FB53-4516-400A-B023-BE9C8AF665D1}">
      <dgm:prSet/>
      <dgm:spPr/>
      <dgm:t>
        <a:bodyPr/>
        <a:lstStyle/>
        <a:p>
          <a:endParaRPr lang="en-US"/>
        </a:p>
      </dgm:t>
    </dgm:pt>
    <dgm:pt modelId="{6E057C77-4665-47DE-B36C-3D69E4FCB3AE}" type="sibTrans" cxnId="{F1D9FB53-4516-400A-B023-BE9C8AF665D1}">
      <dgm:prSet/>
      <dgm:spPr/>
      <dgm:t>
        <a:bodyPr/>
        <a:lstStyle/>
        <a:p>
          <a:endParaRPr lang="en-US"/>
        </a:p>
      </dgm:t>
    </dgm:pt>
    <dgm:pt modelId="{035A961E-1358-4B47-A3D8-4AB58713B062}" type="pres">
      <dgm:prSet presAssocID="{B387A069-FDDA-4D4B-B173-17F03769FE57}" presName="diagram" presStyleCnt="0">
        <dgm:presLayoutVars>
          <dgm:dir/>
          <dgm:resizeHandles val="exact"/>
        </dgm:presLayoutVars>
      </dgm:prSet>
      <dgm:spPr/>
    </dgm:pt>
    <dgm:pt modelId="{C56B7932-0E07-7546-9126-0396B069AAC7}" type="pres">
      <dgm:prSet presAssocID="{7AB80688-1BA6-49C8-9E75-10ABED615DCA}" presName="node" presStyleLbl="node1" presStyleIdx="0" presStyleCnt="6">
        <dgm:presLayoutVars>
          <dgm:bulletEnabled val="1"/>
        </dgm:presLayoutVars>
      </dgm:prSet>
      <dgm:spPr/>
    </dgm:pt>
    <dgm:pt modelId="{A1219007-A030-164F-9947-3A8F239CDFF7}" type="pres">
      <dgm:prSet presAssocID="{5E9C79F8-5752-4033-8B18-3C4917306C8B}" presName="sibTrans" presStyleCnt="0"/>
      <dgm:spPr/>
    </dgm:pt>
    <dgm:pt modelId="{9D189FCF-C960-8B4C-A6F0-E2D9924649BF}" type="pres">
      <dgm:prSet presAssocID="{8356ED41-DF16-4C0E-8906-BFC751EB9C16}" presName="node" presStyleLbl="node1" presStyleIdx="1" presStyleCnt="6">
        <dgm:presLayoutVars>
          <dgm:bulletEnabled val="1"/>
        </dgm:presLayoutVars>
      </dgm:prSet>
      <dgm:spPr/>
    </dgm:pt>
    <dgm:pt modelId="{6C698DFE-C3A0-4144-876B-CFE8A73D2AED}" type="pres">
      <dgm:prSet presAssocID="{83209EB1-3653-4BF2-A22C-F1FEB2C20CAF}" presName="sibTrans" presStyleCnt="0"/>
      <dgm:spPr/>
    </dgm:pt>
    <dgm:pt modelId="{87AE6E23-A125-5F47-9158-B077C2CD3D47}" type="pres">
      <dgm:prSet presAssocID="{CD4097CD-3497-4065-8836-5BDA55A92557}" presName="node" presStyleLbl="node1" presStyleIdx="2" presStyleCnt="6">
        <dgm:presLayoutVars>
          <dgm:bulletEnabled val="1"/>
        </dgm:presLayoutVars>
      </dgm:prSet>
      <dgm:spPr/>
    </dgm:pt>
    <dgm:pt modelId="{EB544DB4-BC69-DD49-B7B0-BC7E90AF1C03}" type="pres">
      <dgm:prSet presAssocID="{736F339D-5B29-446C-A153-89178C6AD57E}" presName="sibTrans" presStyleCnt="0"/>
      <dgm:spPr/>
    </dgm:pt>
    <dgm:pt modelId="{4C868A5B-BFE5-A440-B049-C87E321BD58D}" type="pres">
      <dgm:prSet presAssocID="{2F52905D-F84D-4CC1-B1BA-A70C777EF269}" presName="node" presStyleLbl="node1" presStyleIdx="3" presStyleCnt="6">
        <dgm:presLayoutVars>
          <dgm:bulletEnabled val="1"/>
        </dgm:presLayoutVars>
      </dgm:prSet>
      <dgm:spPr/>
    </dgm:pt>
    <dgm:pt modelId="{A990E573-A864-3A41-9C13-A0FD090507AB}" type="pres">
      <dgm:prSet presAssocID="{CA0C4505-E277-43CC-BC88-CB0B5E709377}" presName="sibTrans" presStyleCnt="0"/>
      <dgm:spPr/>
    </dgm:pt>
    <dgm:pt modelId="{62A70940-F39C-B94D-90AE-3435C459B874}" type="pres">
      <dgm:prSet presAssocID="{3F6AA263-2B3A-467B-B15D-7F3D0E3310D2}" presName="node" presStyleLbl="node1" presStyleIdx="4" presStyleCnt="6">
        <dgm:presLayoutVars>
          <dgm:bulletEnabled val="1"/>
        </dgm:presLayoutVars>
      </dgm:prSet>
      <dgm:spPr/>
    </dgm:pt>
    <dgm:pt modelId="{F9BA6BB3-7E5D-4542-A2A5-2035619CEBD5}" type="pres">
      <dgm:prSet presAssocID="{5761180E-7C2A-42CF-AEA6-8D9B44233B9E}" presName="sibTrans" presStyleCnt="0"/>
      <dgm:spPr/>
    </dgm:pt>
    <dgm:pt modelId="{73D4ECA8-31C5-1D4B-91D5-9E042A4596AF}" type="pres">
      <dgm:prSet presAssocID="{9FD827DC-6674-4E4E-97DE-16BD428C2AB9}" presName="node" presStyleLbl="node1" presStyleIdx="5" presStyleCnt="6">
        <dgm:presLayoutVars>
          <dgm:bulletEnabled val="1"/>
        </dgm:presLayoutVars>
      </dgm:prSet>
      <dgm:spPr/>
    </dgm:pt>
  </dgm:ptLst>
  <dgm:cxnLst>
    <dgm:cxn modelId="{29BAFF00-CC2A-4DEE-B117-6EEAD2421BA0}" srcId="{B387A069-FDDA-4D4B-B173-17F03769FE57}" destId="{2F52905D-F84D-4CC1-B1BA-A70C777EF269}" srcOrd="3" destOrd="0" parTransId="{F72C7ED8-90C3-4D53-9880-99B9EAE5DD39}" sibTransId="{CA0C4505-E277-43CC-BC88-CB0B5E709377}"/>
    <dgm:cxn modelId="{C5AF6D22-089E-5D44-BFAD-CD4CF7D24970}" type="presOf" srcId="{9FD827DC-6674-4E4E-97DE-16BD428C2AB9}" destId="{73D4ECA8-31C5-1D4B-91D5-9E042A4596AF}" srcOrd="0" destOrd="0" presId="urn:microsoft.com/office/officeart/2005/8/layout/default"/>
    <dgm:cxn modelId="{A0CFA530-CE12-064A-BD8F-045D70CF9F76}" type="presOf" srcId="{3F6AA263-2B3A-467B-B15D-7F3D0E3310D2}" destId="{62A70940-F39C-B94D-90AE-3435C459B874}" srcOrd="0" destOrd="0" presId="urn:microsoft.com/office/officeart/2005/8/layout/default"/>
    <dgm:cxn modelId="{447EE140-D147-47C0-BF0D-25EF3A03D694}" srcId="{B387A069-FDDA-4D4B-B173-17F03769FE57}" destId="{CD4097CD-3497-4065-8836-5BDA55A92557}" srcOrd="2" destOrd="0" parTransId="{F40590C3-5789-4A6F-8CB8-A3CB0B6BB40A}" sibTransId="{736F339D-5B29-446C-A153-89178C6AD57E}"/>
    <dgm:cxn modelId="{A848D248-5B70-8843-B853-5AD7FC7A8B2F}" type="presOf" srcId="{B387A069-FDDA-4D4B-B173-17F03769FE57}" destId="{035A961E-1358-4B47-A3D8-4AB58713B062}" srcOrd="0" destOrd="0" presId="urn:microsoft.com/office/officeart/2005/8/layout/default"/>
    <dgm:cxn modelId="{F1D9FB53-4516-400A-B023-BE9C8AF665D1}" srcId="{B387A069-FDDA-4D4B-B173-17F03769FE57}" destId="{9FD827DC-6674-4E4E-97DE-16BD428C2AB9}" srcOrd="5" destOrd="0" parTransId="{29F5FA3E-D3B0-4D87-89C3-A0711DFF32E2}" sibTransId="{6E057C77-4665-47DE-B36C-3D69E4FCB3AE}"/>
    <dgm:cxn modelId="{0225207A-18BE-594E-B3C6-129A45A8F983}" type="presOf" srcId="{7AB80688-1BA6-49C8-9E75-10ABED615DCA}" destId="{C56B7932-0E07-7546-9126-0396B069AAC7}" srcOrd="0" destOrd="0" presId="urn:microsoft.com/office/officeart/2005/8/layout/default"/>
    <dgm:cxn modelId="{921CF17E-E673-C743-91CD-26017EC2B127}" type="presOf" srcId="{8356ED41-DF16-4C0E-8906-BFC751EB9C16}" destId="{9D189FCF-C960-8B4C-A6F0-E2D9924649BF}" srcOrd="0" destOrd="0" presId="urn:microsoft.com/office/officeart/2005/8/layout/default"/>
    <dgm:cxn modelId="{AB946DA4-843E-E340-821F-444A5C2585DC}" type="presOf" srcId="{2F52905D-F84D-4CC1-B1BA-A70C777EF269}" destId="{4C868A5B-BFE5-A440-B049-C87E321BD58D}" srcOrd="0" destOrd="0" presId="urn:microsoft.com/office/officeart/2005/8/layout/default"/>
    <dgm:cxn modelId="{344E6AA5-5691-443E-986C-B3BBACC990F9}" srcId="{B387A069-FDDA-4D4B-B173-17F03769FE57}" destId="{3F6AA263-2B3A-467B-B15D-7F3D0E3310D2}" srcOrd="4" destOrd="0" parTransId="{30F6543B-28B9-481A-81B1-E114641D890A}" sibTransId="{5761180E-7C2A-42CF-AEA6-8D9B44233B9E}"/>
    <dgm:cxn modelId="{0584FEBA-EDC6-4339-AED0-DE47A849BC8D}" srcId="{B387A069-FDDA-4D4B-B173-17F03769FE57}" destId="{7AB80688-1BA6-49C8-9E75-10ABED615DCA}" srcOrd="0" destOrd="0" parTransId="{DFB8E639-27A7-4EEC-8BEA-DAA8B1B381CB}" sibTransId="{5E9C79F8-5752-4033-8B18-3C4917306C8B}"/>
    <dgm:cxn modelId="{B92678C6-4091-40DD-B305-6F75B5FD4888}" srcId="{B387A069-FDDA-4D4B-B173-17F03769FE57}" destId="{8356ED41-DF16-4C0E-8906-BFC751EB9C16}" srcOrd="1" destOrd="0" parTransId="{54F25A8D-202D-4555-85F9-9BC37CB15E52}" sibTransId="{83209EB1-3653-4BF2-A22C-F1FEB2C20CAF}"/>
    <dgm:cxn modelId="{245B16FA-C8AF-E04F-A881-154EE0CE9A43}" type="presOf" srcId="{CD4097CD-3497-4065-8836-5BDA55A92557}" destId="{87AE6E23-A125-5F47-9158-B077C2CD3D47}" srcOrd="0" destOrd="0" presId="urn:microsoft.com/office/officeart/2005/8/layout/default"/>
    <dgm:cxn modelId="{CCFB2A49-2549-F14E-85DC-B6D58A45B4EC}" type="presParOf" srcId="{035A961E-1358-4B47-A3D8-4AB58713B062}" destId="{C56B7932-0E07-7546-9126-0396B069AAC7}" srcOrd="0" destOrd="0" presId="urn:microsoft.com/office/officeart/2005/8/layout/default"/>
    <dgm:cxn modelId="{E954E38E-B241-1846-933F-AB8CE18D0BD0}" type="presParOf" srcId="{035A961E-1358-4B47-A3D8-4AB58713B062}" destId="{A1219007-A030-164F-9947-3A8F239CDFF7}" srcOrd="1" destOrd="0" presId="urn:microsoft.com/office/officeart/2005/8/layout/default"/>
    <dgm:cxn modelId="{E086D07C-5F2E-AD4A-B898-8486CC45477F}" type="presParOf" srcId="{035A961E-1358-4B47-A3D8-4AB58713B062}" destId="{9D189FCF-C960-8B4C-A6F0-E2D9924649BF}" srcOrd="2" destOrd="0" presId="urn:microsoft.com/office/officeart/2005/8/layout/default"/>
    <dgm:cxn modelId="{2DFD15FE-1AD1-1C41-A8E9-3811747A1726}" type="presParOf" srcId="{035A961E-1358-4B47-A3D8-4AB58713B062}" destId="{6C698DFE-C3A0-4144-876B-CFE8A73D2AED}" srcOrd="3" destOrd="0" presId="urn:microsoft.com/office/officeart/2005/8/layout/default"/>
    <dgm:cxn modelId="{27BC72FF-28D6-954F-9CAF-C087D2159BE4}" type="presParOf" srcId="{035A961E-1358-4B47-A3D8-4AB58713B062}" destId="{87AE6E23-A125-5F47-9158-B077C2CD3D47}" srcOrd="4" destOrd="0" presId="urn:microsoft.com/office/officeart/2005/8/layout/default"/>
    <dgm:cxn modelId="{245F51DA-0AF7-8448-B4F0-D815313929CA}" type="presParOf" srcId="{035A961E-1358-4B47-A3D8-4AB58713B062}" destId="{EB544DB4-BC69-DD49-B7B0-BC7E90AF1C03}" srcOrd="5" destOrd="0" presId="urn:microsoft.com/office/officeart/2005/8/layout/default"/>
    <dgm:cxn modelId="{4C5476D7-F7C8-3B4E-A4CF-3B0C4F90CE34}" type="presParOf" srcId="{035A961E-1358-4B47-A3D8-4AB58713B062}" destId="{4C868A5B-BFE5-A440-B049-C87E321BD58D}" srcOrd="6" destOrd="0" presId="urn:microsoft.com/office/officeart/2005/8/layout/default"/>
    <dgm:cxn modelId="{236EA27A-162B-E042-9AF9-17C374AF320B}" type="presParOf" srcId="{035A961E-1358-4B47-A3D8-4AB58713B062}" destId="{A990E573-A864-3A41-9C13-A0FD090507AB}" srcOrd="7" destOrd="0" presId="urn:microsoft.com/office/officeart/2005/8/layout/default"/>
    <dgm:cxn modelId="{C704D07C-0A2F-0E4A-B9CD-7A5037C80ABC}" type="presParOf" srcId="{035A961E-1358-4B47-A3D8-4AB58713B062}" destId="{62A70940-F39C-B94D-90AE-3435C459B874}" srcOrd="8" destOrd="0" presId="urn:microsoft.com/office/officeart/2005/8/layout/default"/>
    <dgm:cxn modelId="{F567D0B0-D39C-4041-AEB6-18CB80B4A9E1}" type="presParOf" srcId="{035A961E-1358-4B47-A3D8-4AB58713B062}" destId="{F9BA6BB3-7E5D-4542-A2A5-2035619CEBD5}" srcOrd="9" destOrd="0" presId="urn:microsoft.com/office/officeart/2005/8/layout/default"/>
    <dgm:cxn modelId="{17709E51-63B9-8249-A7DC-7F1545758630}" type="presParOf" srcId="{035A961E-1358-4B47-A3D8-4AB58713B062}" destId="{73D4ECA8-31C5-1D4B-91D5-9E042A4596A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5EB3CC-5F94-43B6-AE4F-C65C4E613DD7}" type="doc">
      <dgm:prSet loTypeId="urn:microsoft.com/office/officeart/2016/7/layout/VerticalHollowActionList" loCatId="List" qsTypeId="urn:microsoft.com/office/officeart/2005/8/quickstyle/simple1" qsCatId="simple" csTypeId="urn:microsoft.com/office/officeart/2005/8/colors/accent0_3" csCatId="mainScheme"/>
      <dgm:spPr/>
      <dgm:t>
        <a:bodyPr/>
        <a:lstStyle/>
        <a:p>
          <a:endParaRPr lang="en-US"/>
        </a:p>
      </dgm:t>
    </dgm:pt>
    <dgm:pt modelId="{6C2BEC64-BB00-4CD6-9179-18EA8E72B148}">
      <dgm:prSet custT="1"/>
      <dgm:spPr/>
      <dgm:t>
        <a:bodyPr/>
        <a:lstStyle/>
        <a:p>
          <a:r>
            <a:rPr lang="en-US" sz="1400"/>
            <a:t>Saving</a:t>
          </a:r>
        </a:p>
      </dgm:t>
    </dgm:pt>
    <dgm:pt modelId="{457B9A8D-3BC6-4B47-ABC7-81847623DBA5}" type="parTrans" cxnId="{4F00E04C-8DDC-4A16-9995-437F637DC388}">
      <dgm:prSet/>
      <dgm:spPr/>
      <dgm:t>
        <a:bodyPr/>
        <a:lstStyle/>
        <a:p>
          <a:endParaRPr lang="en-US" sz="1400"/>
        </a:p>
      </dgm:t>
    </dgm:pt>
    <dgm:pt modelId="{9E071019-78D7-4381-8D7D-00243D9C5615}" type="sibTrans" cxnId="{4F00E04C-8DDC-4A16-9995-437F637DC388}">
      <dgm:prSet/>
      <dgm:spPr/>
      <dgm:t>
        <a:bodyPr/>
        <a:lstStyle/>
        <a:p>
          <a:endParaRPr lang="en-US" sz="1400"/>
        </a:p>
      </dgm:t>
    </dgm:pt>
    <dgm:pt modelId="{E5A0752D-8274-487C-B908-00D7845D9481}">
      <dgm:prSet custT="1"/>
      <dgm:spPr/>
      <dgm:t>
        <a:bodyPr/>
        <a:lstStyle/>
        <a:p>
          <a:r>
            <a:rPr lang="en-US" sz="1400" dirty="0"/>
            <a:t>Saving Lives</a:t>
          </a:r>
        </a:p>
      </dgm:t>
    </dgm:pt>
    <dgm:pt modelId="{F5AED702-6A6F-4ECD-AFFD-EA5F8B6A907D}" type="parTrans" cxnId="{C20F4E58-92E3-41FC-80B8-20DE9EA434FA}">
      <dgm:prSet/>
      <dgm:spPr/>
      <dgm:t>
        <a:bodyPr/>
        <a:lstStyle/>
        <a:p>
          <a:endParaRPr lang="en-US" sz="1400"/>
        </a:p>
      </dgm:t>
    </dgm:pt>
    <dgm:pt modelId="{973EAE28-3917-425A-9E65-1DCA11CA931D}" type="sibTrans" cxnId="{C20F4E58-92E3-41FC-80B8-20DE9EA434FA}">
      <dgm:prSet/>
      <dgm:spPr/>
      <dgm:t>
        <a:bodyPr/>
        <a:lstStyle/>
        <a:p>
          <a:endParaRPr lang="en-US" sz="1400"/>
        </a:p>
      </dgm:t>
    </dgm:pt>
    <dgm:pt modelId="{BEDADB1D-AEC5-4322-8499-7F5844B406DE}">
      <dgm:prSet custT="1"/>
      <dgm:spPr/>
      <dgm:t>
        <a:bodyPr/>
        <a:lstStyle/>
        <a:p>
          <a:r>
            <a:rPr lang="en-US" sz="1400" dirty="0"/>
            <a:t>Protects people from immediate threats like radiation, toxins, or biological agents.</a:t>
          </a:r>
        </a:p>
      </dgm:t>
    </dgm:pt>
    <dgm:pt modelId="{A1074777-B8F9-4B7A-BD32-61052B7D0D7A}" type="parTrans" cxnId="{EE3BB99E-3D66-4412-83D1-C6001626AB7F}">
      <dgm:prSet/>
      <dgm:spPr/>
      <dgm:t>
        <a:bodyPr/>
        <a:lstStyle/>
        <a:p>
          <a:endParaRPr lang="en-US" sz="1400"/>
        </a:p>
      </dgm:t>
    </dgm:pt>
    <dgm:pt modelId="{6C5C637D-9D86-4533-9BC0-4523AD68A99D}" type="sibTrans" cxnId="{EE3BB99E-3D66-4412-83D1-C6001626AB7F}">
      <dgm:prSet/>
      <dgm:spPr/>
      <dgm:t>
        <a:bodyPr/>
        <a:lstStyle/>
        <a:p>
          <a:endParaRPr lang="en-US" sz="1400"/>
        </a:p>
      </dgm:t>
    </dgm:pt>
    <dgm:pt modelId="{A3FE2A55-3291-45DF-B97A-8B7EF016B79C}">
      <dgm:prSet custT="1"/>
      <dgm:spPr/>
      <dgm:t>
        <a:bodyPr/>
        <a:lstStyle/>
        <a:p>
          <a:r>
            <a:rPr lang="en-US" sz="1400"/>
            <a:t>Reducing</a:t>
          </a:r>
        </a:p>
      </dgm:t>
    </dgm:pt>
    <dgm:pt modelId="{6FE8E150-09AF-4B99-A680-91F41D847A77}" type="parTrans" cxnId="{C92AA5BB-D3C5-421B-9BCA-85D36AA8AA15}">
      <dgm:prSet/>
      <dgm:spPr/>
      <dgm:t>
        <a:bodyPr/>
        <a:lstStyle/>
        <a:p>
          <a:endParaRPr lang="en-US" sz="1400"/>
        </a:p>
      </dgm:t>
    </dgm:pt>
    <dgm:pt modelId="{A9B8B319-7F7C-4F53-89C4-5422215C315F}" type="sibTrans" cxnId="{C92AA5BB-D3C5-421B-9BCA-85D36AA8AA15}">
      <dgm:prSet/>
      <dgm:spPr/>
      <dgm:t>
        <a:bodyPr/>
        <a:lstStyle/>
        <a:p>
          <a:endParaRPr lang="en-US" sz="1400"/>
        </a:p>
      </dgm:t>
    </dgm:pt>
    <dgm:pt modelId="{725B28CC-F79E-47DB-8152-85B2C99B1F21}">
      <dgm:prSet custT="1"/>
      <dgm:spPr/>
      <dgm:t>
        <a:bodyPr/>
        <a:lstStyle/>
        <a:p>
          <a:r>
            <a:rPr lang="en-US" sz="1400"/>
            <a:t>Reducing Secondary Risks</a:t>
          </a:r>
        </a:p>
      </dgm:t>
    </dgm:pt>
    <dgm:pt modelId="{AA2B92A8-5CE4-4094-B610-0C473C0F423B}" type="parTrans" cxnId="{1FFBE1AE-86F0-4000-893C-0A28AD7BB705}">
      <dgm:prSet/>
      <dgm:spPr/>
      <dgm:t>
        <a:bodyPr/>
        <a:lstStyle/>
        <a:p>
          <a:endParaRPr lang="en-US" sz="1400"/>
        </a:p>
      </dgm:t>
    </dgm:pt>
    <dgm:pt modelId="{106B50CA-0E64-4ED7-AFA7-0BFC986652B4}" type="sibTrans" cxnId="{1FFBE1AE-86F0-4000-893C-0A28AD7BB705}">
      <dgm:prSet/>
      <dgm:spPr/>
      <dgm:t>
        <a:bodyPr/>
        <a:lstStyle/>
        <a:p>
          <a:endParaRPr lang="en-US" sz="1400"/>
        </a:p>
      </dgm:t>
    </dgm:pt>
    <dgm:pt modelId="{E5833D8B-99EA-4479-84A5-53E22BD5F461}">
      <dgm:prSet custT="1"/>
      <dgm:spPr/>
      <dgm:t>
        <a:bodyPr/>
        <a:lstStyle/>
        <a:p>
          <a:r>
            <a:rPr lang="en-US" sz="1400" dirty="0"/>
            <a:t>Prevents contamination spread and further harm to others.</a:t>
          </a:r>
        </a:p>
      </dgm:t>
    </dgm:pt>
    <dgm:pt modelId="{9A3D6C44-A1EC-4066-9E03-7A8686AB3B63}" type="parTrans" cxnId="{60581414-905B-4EFD-9952-1FFCB17FE595}">
      <dgm:prSet/>
      <dgm:spPr/>
      <dgm:t>
        <a:bodyPr/>
        <a:lstStyle/>
        <a:p>
          <a:endParaRPr lang="en-US" sz="1400"/>
        </a:p>
      </dgm:t>
    </dgm:pt>
    <dgm:pt modelId="{CAC8DB21-294B-470C-970D-9042D02302E7}" type="sibTrans" cxnId="{60581414-905B-4EFD-9952-1FFCB17FE595}">
      <dgm:prSet/>
      <dgm:spPr/>
      <dgm:t>
        <a:bodyPr/>
        <a:lstStyle/>
        <a:p>
          <a:endParaRPr lang="en-US" sz="1400"/>
        </a:p>
      </dgm:t>
    </dgm:pt>
    <dgm:pt modelId="{D8017AC7-BBD5-4C19-8275-4D2B0395EBB8}">
      <dgm:prSet custT="1"/>
      <dgm:spPr/>
      <dgm:t>
        <a:bodyPr/>
        <a:lstStyle/>
        <a:p>
          <a:r>
            <a:rPr lang="en-US" sz="1400"/>
            <a:t>Relieving</a:t>
          </a:r>
        </a:p>
      </dgm:t>
    </dgm:pt>
    <dgm:pt modelId="{4FC1454C-912B-4F4A-9D28-671F72B24A6C}" type="parTrans" cxnId="{6CEEE89F-BC86-431E-AAC9-C4A692740BA5}">
      <dgm:prSet/>
      <dgm:spPr/>
      <dgm:t>
        <a:bodyPr/>
        <a:lstStyle/>
        <a:p>
          <a:endParaRPr lang="en-US" sz="1400"/>
        </a:p>
      </dgm:t>
    </dgm:pt>
    <dgm:pt modelId="{825672A5-7138-4AD1-A348-68E9881D1521}" type="sibTrans" cxnId="{6CEEE89F-BC86-431E-AAC9-C4A692740BA5}">
      <dgm:prSet/>
      <dgm:spPr/>
      <dgm:t>
        <a:bodyPr/>
        <a:lstStyle/>
        <a:p>
          <a:endParaRPr lang="en-US" sz="1400"/>
        </a:p>
      </dgm:t>
    </dgm:pt>
    <dgm:pt modelId="{2A806EAD-BD6B-4C15-A68A-0ED38C38B8BA}">
      <dgm:prSet custT="1"/>
      <dgm:spPr/>
      <dgm:t>
        <a:bodyPr/>
        <a:lstStyle/>
        <a:p>
          <a:r>
            <a:rPr lang="en-US" sz="1400" dirty="0"/>
            <a:t>Relieving Pressure on Healthcare</a:t>
          </a:r>
        </a:p>
      </dgm:t>
    </dgm:pt>
    <dgm:pt modelId="{D3C1D76D-C575-40B0-BC1B-F757BF94680D}" type="parTrans" cxnId="{273805B5-7831-4FD7-B031-25BC77C9DFCF}">
      <dgm:prSet/>
      <dgm:spPr/>
      <dgm:t>
        <a:bodyPr/>
        <a:lstStyle/>
        <a:p>
          <a:endParaRPr lang="en-US" sz="1400"/>
        </a:p>
      </dgm:t>
    </dgm:pt>
    <dgm:pt modelId="{64A77799-4C15-4F31-8D8A-C6C2A2FE884B}" type="sibTrans" cxnId="{273805B5-7831-4FD7-B031-25BC77C9DFCF}">
      <dgm:prSet/>
      <dgm:spPr/>
      <dgm:t>
        <a:bodyPr/>
        <a:lstStyle/>
        <a:p>
          <a:endParaRPr lang="en-US" sz="1400"/>
        </a:p>
      </dgm:t>
    </dgm:pt>
    <dgm:pt modelId="{CFA6B2D4-4819-407B-85D8-7A6948FCBDCA}">
      <dgm:prSet custT="1"/>
      <dgm:spPr/>
      <dgm:t>
        <a:bodyPr/>
        <a:lstStyle/>
        <a:p>
          <a:r>
            <a:rPr lang="en-US" sz="1400" dirty="0"/>
            <a:t>Ensures organized access to medical care, avoiding system overload.</a:t>
          </a:r>
        </a:p>
      </dgm:t>
    </dgm:pt>
    <dgm:pt modelId="{9693586A-AE22-4E2B-83DE-A092195425F4}" type="parTrans" cxnId="{9FF8924B-8BD6-4F30-A19F-6A76FF0736BF}">
      <dgm:prSet/>
      <dgm:spPr/>
      <dgm:t>
        <a:bodyPr/>
        <a:lstStyle/>
        <a:p>
          <a:endParaRPr lang="en-US" sz="1400"/>
        </a:p>
      </dgm:t>
    </dgm:pt>
    <dgm:pt modelId="{73D38309-E339-4AD9-9B66-C4AE75735129}" type="sibTrans" cxnId="{9FF8924B-8BD6-4F30-A19F-6A76FF0736BF}">
      <dgm:prSet/>
      <dgm:spPr/>
      <dgm:t>
        <a:bodyPr/>
        <a:lstStyle/>
        <a:p>
          <a:endParaRPr lang="en-US" sz="1400"/>
        </a:p>
      </dgm:t>
    </dgm:pt>
    <dgm:pt modelId="{533C8A5F-E54C-4C8F-90BD-2723D64BD88D}">
      <dgm:prSet custT="1"/>
      <dgm:spPr/>
      <dgm:t>
        <a:bodyPr/>
        <a:lstStyle/>
        <a:p>
          <a:r>
            <a:rPr lang="en-US" sz="1400"/>
            <a:t>Preventing</a:t>
          </a:r>
        </a:p>
      </dgm:t>
    </dgm:pt>
    <dgm:pt modelId="{0CA24EC6-7912-4866-9A17-75DEF270988F}" type="parTrans" cxnId="{15A1BEF5-EF43-4DBB-8C76-8BF2D88150DA}">
      <dgm:prSet/>
      <dgm:spPr/>
      <dgm:t>
        <a:bodyPr/>
        <a:lstStyle/>
        <a:p>
          <a:endParaRPr lang="en-US" sz="1400"/>
        </a:p>
      </dgm:t>
    </dgm:pt>
    <dgm:pt modelId="{69454C4F-A887-408C-ACC4-CC30E38E29F6}" type="sibTrans" cxnId="{15A1BEF5-EF43-4DBB-8C76-8BF2D88150DA}">
      <dgm:prSet/>
      <dgm:spPr/>
      <dgm:t>
        <a:bodyPr/>
        <a:lstStyle/>
        <a:p>
          <a:endParaRPr lang="en-US" sz="1400"/>
        </a:p>
      </dgm:t>
    </dgm:pt>
    <dgm:pt modelId="{0A37E04F-DCDA-495E-B71C-E4706A5F8E0A}">
      <dgm:prSet custT="1"/>
      <dgm:spPr/>
      <dgm:t>
        <a:bodyPr/>
        <a:lstStyle/>
        <a:p>
          <a:r>
            <a:rPr lang="en-US" sz="1400"/>
            <a:t>Preventing Panic and Chaos</a:t>
          </a:r>
        </a:p>
      </dgm:t>
    </dgm:pt>
    <dgm:pt modelId="{B421AFD5-B096-45EB-9D74-DFF7993716C3}" type="parTrans" cxnId="{B881C130-385C-4602-A95D-587B20A3CE63}">
      <dgm:prSet/>
      <dgm:spPr/>
      <dgm:t>
        <a:bodyPr/>
        <a:lstStyle/>
        <a:p>
          <a:endParaRPr lang="en-US" sz="1400"/>
        </a:p>
      </dgm:t>
    </dgm:pt>
    <dgm:pt modelId="{4EE6AC40-1594-473E-930E-D79DB01A4A3B}" type="sibTrans" cxnId="{B881C130-385C-4602-A95D-587B20A3CE63}">
      <dgm:prSet/>
      <dgm:spPr/>
      <dgm:t>
        <a:bodyPr/>
        <a:lstStyle/>
        <a:p>
          <a:endParaRPr lang="en-US" sz="1400"/>
        </a:p>
      </dgm:t>
    </dgm:pt>
    <dgm:pt modelId="{EFF49EEC-690A-408E-A2BA-2923028DFB89}">
      <dgm:prSet custT="1"/>
      <dgm:spPr/>
      <dgm:t>
        <a:bodyPr/>
        <a:lstStyle/>
        <a:p>
          <a:r>
            <a:rPr lang="en-US" sz="1400"/>
            <a:t>Coordinated evacuation minimizes disorder and ensures public safety.</a:t>
          </a:r>
        </a:p>
      </dgm:t>
    </dgm:pt>
    <dgm:pt modelId="{5DC40F52-6CC9-48E6-A11D-782305CB67C4}" type="parTrans" cxnId="{633101CF-854C-4AE3-B2D5-E8967056C834}">
      <dgm:prSet/>
      <dgm:spPr/>
      <dgm:t>
        <a:bodyPr/>
        <a:lstStyle/>
        <a:p>
          <a:endParaRPr lang="en-US" sz="1400"/>
        </a:p>
      </dgm:t>
    </dgm:pt>
    <dgm:pt modelId="{CA023DA5-3D2E-40CA-B34D-15624EB47FBF}" type="sibTrans" cxnId="{633101CF-854C-4AE3-B2D5-E8967056C834}">
      <dgm:prSet/>
      <dgm:spPr/>
      <dgm:t>
        <a:bodyPr/>
        <a:lstStyle/>
        <a:p>
          <a:endParaRPr lang="en-US" sz="1400"/>
        </a:p>
      </dgm:t>
    </dgm:pt>
    <dgm:pt modelId="{CF3D53DC-A778-42CA-A6CF-708CB6E588CC}">
      <dgm:prSet custT="1"/>
      <dgm:spPr/>
      <dgm:t>
        <a:bodyPr/>
        <a:lstStyle/>
        <a:p>
          <a:r>
            <a:rPr lang="en-US" sz="1400"/>
            <a:t>Mitigating</a:t>
          </a:r>
        </a:p>
      </dgm:t>
    </dgm:pt>
    <dgm:pt modelId="{C330664F-ABD1-4FFC-A74B-CED104F6CC5D}" type="parTrans" cxnId="{E01CB70C-956B-47A8-9815-09C885E4B9C0}">
      <dgm:prSet/>
      <dgm:spPr/>
      <dgm:t>
        <a:bodyPr/>
        <a:lstStyle/>
        <a:p>
          <a:endParaRPr lang="en-US" sz="1400"/>
        </a:p>
      </dgm:t>
    </dgm:pt>
    <dgm:pt modelId="{75D1607B-3CB4-4091-A804-B84FB7FA2A85}" type="sibTrans" cxnId="{E01CB70C-956B-47A8-9815-09C885E4B9C0}">
      <dgm:prSet/>
      <dgm:spPr/>
      <dgm:t>
        <a:bodyPr/>
        <a:lstStyle/>
        <a:p>
          <a:endParaRPr lang="en-US" sz="1400"/>
        </a:p>
      </dgm:t>
    </dgm:pt>
    <dgm:pt modelId="{4293E8E9-3E90-4064-8EA9-1DD578E64960}">
      <dgm:prSet custT="1"/>
      <dgm:spPr/>
      <dgm:t>
        <a:bodyPr/>
        <a:lstStyle/>
        <a:p>
          <a:r>
            <a:rPr lang="en-US" sz="1400"/>
            <a:t>Mitigating Long-Term Health Risks</a:t>
          </a:r>
        </a:p>
      </dgm:t>
    </dgm:pt>
    <dgm:pt modelId="{772750F8-299D-488D-862D-8B4C91E9995A}" type="parTrans" cxnId="{CD6194BF-9C83-4371-95B1-DE29D3034CBF}">
      <dgm:prSet/>
      <dgm:spPr/>
      <dgm:t>
        <a:bodyPr/>
        <a:lstStyle/>
        <a:p>
          <a:endParaRPr lang="en-US" sz="1400"/>
        </a:p>
      </dgm:t>
    </dgm:pt>
    <dgm:pt modelId="{DEE5E886-DC5C-423C-BD1E-15A45513CC54}" type="sibTrans" cxnId="{CD6194BF-9C83-4371-95B1-DE29D3034CBF}">
      <dgm:prSet/>
      <dgm:spPr/>
      <dgm:t>
        <a:bodyPr/>
        <a:lstStyle/>
        <a:p>
          <a:endParaRPr lang="en-US" sz="1400"/>
        </a:p>
      </dgm:t>
    </dgm:pt>
    <dgm:pt modelId="{CF9E4EC3-9293-4583-8581-AFF84BCD44D4}">
      <dgm:prSet custT="1"/>
      <dgm:spPr/>
      <dgm:t>
        <a:bodyPr/>
        <a:lstStyle/>
        <a:p>
          <a:r>
            <a:rPr lang="en-US" sz="1400"/>
            <a:t>Reduces exposure to hazardous materials, limiting future health issues.</a:t>
          </a:r>
        </a:p>
      </dgm:t>
    </dgm:pt>
    <dgm:pt modelId="{552D665E-DC73-44C2-81F9-423D9844E2AD}" type="parTrans" cxnId="{4A7A3A9F-40A1-45C2-AC29-69B6515A7DB8}">
      <dgm:prSet/>
      <dgm:spPr/>
      <dgm:t>
        <a:bodyPr/>
        <a:lstStyle/>
        <a:p>
          <a:endParaRPr lang="en-US" sz="1400"/>
        </a:p>
      </dgm:t>
    </dgm:pt>
    <dgm:pt modelId="{8D342AA7-F580-42E8-B30C-60B60DF5D43A}" type="sibTrans" cxnId="{4A7A3A9F-40A1-45C2-AC29-69B6515A7DB8}">
      <dgm:prSet/>
      <dgm:spPr/>
      <dgm:t>
        <a:bodyPr/>
        <a:lstStyle/>
        <a:p>
          <a:endParaRPr lang="en-US" sz="1400"/>
        </a:p>
      </dgm:t>
    </dgm:pt>
    <dgm:pt modelId="{249A100F-E4E0-4DB4-AEE6-264BB4078A9C}">
      <dgm:prSet custT="1"/>
      <dgm:spPr/>
      <dgm:t>
        <a:bodyPr/>
        <a:lstStyle/>
        <a:p>
          <a:r>
            <a:rPr lang="en-US" sz="1400"/>
            <a:t>Protecting</a:t>
          </a:r>
        </a:p>
      </dgm:t>
    </dgm:pt>
    <dgm:pt modelId="{DF352D4C-5E59-453F-A0B1-C5F6890EECE5}" type="parTrans" cxnId="{239B2C1C-74D4-48A3-841A-B96AAEB59D41}">
      <dgm:prSet/>
      <dgm:spPr/>
      <dgm:t>
        <a:bodyPr/>
        <a:lstStyle/>
        <a:p>
          <a:endParaRPr lang="en-US" sz="1400"/>
        </a:p>
      </dgm:t>
    </dgm:pt>
    <dgm:pt modelId="{7BC7A401-1AD4-4432-AE64-D920EFA78EF6}" type="sibTrans" cxnId="{239B2C1C-74D4-48A3-841A-B96AAEB59D41}">
      <dgm:prSet/>
      <dgm:spPr/>
      <dgm:t>
        <a:bodyPr/>
        <a:lstStyle/>
        <a:p>
          <a:endParaRPr lang="en-US" sz="1400"/>
        </a:p>
      </dgm:t>
    </dgm:pt>
    <dgm:pt modelId="{03A86137-A99C-49A2-8502-C0BF86241D86}">
      <dgm:prSet custT="1"/>
      <dgm:spPr/>
      <dgm:t>
        <a:bodyPr/>
        <a:lstStyle/>
        <a:p>
          <a:r>
            <a:rPr lang="en-US" sz="1400"/>
            <a:t>Protecting Critical Infrastructure</a:t>
          </a:r>
        </a:p>
      </dgm:t>
    </dgm:pt>
    <dgm:pt modelId="{743806AB-CCC0-452C-9212-2A3CD9CF9D73}" type="parTrans" cxnId="{480ABD6B-BEB8-4231-BA79-F76AF7A6554C}">
      <dgm:prSet/>
      <dgm:spPr/>
      <dgm:t>
        <a:bodyPr/>
        <a:lstStyle/>
        <a:p>
          <a:endParaRPr lang="en-US" sz="1400"/>
        </a:p>
      </dgm:t>
    </dgm:pt>
    <dgm:pt modelId="{AA0637A4-0A7F-4DA7-81B8-1A9D62B98222}" type="sibTrans" cxnId="{480ABD6B-BEB8-4231-BA79-F76AF7A6554C}">
      <dgm:prSet/>
      <dgm:spPr/>
      <dgm:t>
        <a:bodyPr/>
        <a:lstStyle/>
        <a:p>
          <a:endParaRPr lang="en-US" sz="1400"/>
        </a:p>
      </dgm:t>
    </dgm:pt>
    <dgm:pt modelId="{37ED7220-6488-421C-A0F3-3293796671B5}">
      <dgm:prSet custT="1"/>
      <dgm:spPr/>
      <dgm:t>
        <a:bodyPr/>
        <a:lstStyle/>
        <a:p>
          <a:r>
            <a:rPr lang="en-US" sz="1400"/>
            <a:t>Allows better response by safeguarding affected areas.</a:t>
          </a:r>
        </a:p>
      </dgm:t>
    </dgm:pt>
    <dgm:pt modelId="{E842E74E-928C-4242-9B83-6E9FE57100F8}" type="parTrans" cxnId="{4E1CF9E3-74A3-443F-97EB-74085FEF7D2B}">
      <dgm:prSet/>
      <dgm:spPr/>
      <dgm:t>
        <a:bodyPr/>
        <a:lstStyle/>
        <a:p>
          <a:endParaRPr lang="en-US" sz="1400"/>
        </a:p>
      </dgm:t>
    </dgm:pt>
    <dgm:pt modelId="{841535A3-2C49-4EF3-A941-E2508F8688DA}" type="sibTrans" cxnId="{4E1CF9E3-74A3-443F-97EB-74085FEF7D2B}">
      <dgm:prSet/>
      <dgm:spPr/>
      <dgm:t>
        <a:bodyPr/>
        <a:lstStyle/>
        <a:p>
          <a:endParaRPr lang="en-US" sz="1400"/>
        </a:p>
      </dgm:t>
    </dgm:pt>
    <dgm:pt modelId="{FEC79CB7-DFDC-4502-98F7-9AB3AD8EBC42}">
      <dgm:prSet custT="1"/>
      <dgm:spPr/>
      <dgm:t>
        <a:bodyPr/>
        <a:lstStyle/>
        <a:p>
          <a:r>
            <a:rPr lang="en-US" sz="1400"/>
            <a:t>Boosting</a:t>
          </a:r>
        </a:p>
      </dgm:t>
    </dgm:pt>
    <dgm:pt modelId="{3C16C28C-7D28-4BE1-BA20-A21B166BE60B}" type="parTrans" cxnId="{12AA9F62-1945-4D16-80F0-8CF2AD61692D}">
      <dgm:prSet/>
      <dgm:spPr/>
      <dgm:t>
        <a:bodyPr/>
        <a:lstStyle/>
        <a:p>
          <a:endParaRPr lang="en-US" sz="1400"/>
        </a:p>
      </dgm:t>
    </dgm:pt>
    <dgm:pt modelId="{0C5CB553-240C-42A3-8D3D-1B13D4D340DC}" type="sibTrans" cxnId="{12AA9F62-1945-4D16-80F0-8CF2AD61692D}">
      <dgm:prSet/>
      <dgm:spPr/>
      <dgm:t>
        <a:bodyPr/>
        <a:lstStyle/>
        <a:p>
          <a:endParaRPr lang="en-US" sz="1400"/>
        </a:p>
      </dgm:t>
    </dgm:pt>
    <dgm:pt modelId="{71FF89F0-F204-46D1-B1B3-D33124BD5572}">
      <dgm:prSet custT="1"/>
      <dgm:spPr/>
      <dgm:t>
        <a:bodyPr/>
        <a:lstStyle/>
        <a:p>
          <a:r>
            <a:rPr lang="en-US" sz="1400"/>
            <a:t>Boosting Public Trust and Morale</a:t>
          </a:r>
        </a:p>
      </dgm:t>
    </dgm:pt>
    <dgm:pt modelId="{D0E38361-2254-49D7-9285-5D4448B3288E}" type="parTrans" cxnId="{A77C02A4-F490-4F96-B974-F12002D5C70A}">
      <dgm:prSet/>
      <dgm:spPr/>
      <dgm:t>
        <a:bodyPr/>
        <a:lstStyle/>
        <a:p>
          <a:endParaRPr lang="en-US" sz="1400"/>
        </a:p>
      </dgm:t>
    </dgm:pt>
    <dgm:pt modelId="{D1F8988E-E90D-40E0-89F7-D8152AF27E8F}" type="sibTrans" cxnId="{A77C02A4-F490-4F96-B974-F12002D5C70A}">
      <dgm:prSet/>
      <dgm:spPr/>
      <dgm:t>
        <a:bodyPr/>
        <a:lstStyle/>
        <a:p>
          <a:endParaRPr lang="en-US" sz="1400"/>
        </a:p>
      </dgm:t>
    </dgm:pt>
    <dgm:pt modelId="{C269FAFA-3EA3-4D6D-8AD3-1A9CCC941D7B}">
      <dgm:prSet custT="1"/>
      <dgm:spPr/>
      <dgm:t>
        <a:bodyPr/>
        <a:lstStyle/>
        <a:p>
          <a:r>
            <a:rPr lang="en-US" sz="1400"/>
            <a:t>Effective evacuations foster trust in authorities and maintain societal order.</a:t>
          </a:r>
        </a:p>
      </dgm:t>
    </dgm:pt>
    <dgm:pt modelId="{7AC2BA72-F2E1-4B98-8815-4C591CDA4BCD}" type="parTrans" cxnId="{95199EEE-A2C0-43F9-BDB1-FCFE879290FB}">
      <dgm:prSet/>
      <dgm:spPr/>
      <dgm:t>
        <a:bodyPr/>
        <a:lstStyle/>
        <a:p>
          <a:endParaRPr lang="en-US" sz="1400"/>
        </a:p>
      </dgm:t>
    </dgm:pt>
    <dgm:pt modelId="{237905AF-19BD-46D6-956B-C26ADB236D53}" type="sibTrans" cxnId="{95199EEE-A2C0-43F9-BDB1-FCFE879290FB}">
      <dgm:prSet/>
      <dgm:spPr/>
      <dgm:t>
        <a:bodyPr/>
        <a:lstStyle/>
        <a:p>
          <a:endParaRPr lang="en-US" sz="1400"/>
        </a:p>
      </dgm:t>
    </dgm:pt>
    <dgm:pt modelId="{4A28F8D6-77D7-9F42-9C93-0FBD4060E72A}" type="pres">
      <dgm:prSet presAssocID="{7A5EB3CC-5F94-43B6-AE4F-C65C4E613DD7}" presName="Name0" presStyleCnt="0">
        <dgm:presLayoutVars>
          <dgm:dir/>
          <dgm:animLvl val="lvl"/>
          <dgm:resizeHandles val="exact"/>
        </dgm:presLayoutVars>
      </dgm:prSet>
      <dgm:spPr/>
    </dgm:pt>
    <dgm:pt modelId="{656D04CE-3C79-FB46-92D7-64FBDAB49BE0}" type="pres">
      <dgm:prSet presAssocID="{6C2BEC64-BB00-4CD6-9179-18EA8E72B148}" presName="linNode" presStyleCnt="0"/>
      <dgm:spPr/>
    </dgm:pt>
    <dgm:pt modelId="{25D5F1EB-5C42-9545-A573-E87160674CDA}" type="pres">
      <dgm:prSet presAssocID="{6C2BEC64-BB00-4CD6-9179-18EA8E72B148}" presName="parentText" presStyleLbl="solidFgAcc1" presStyleIdx="0" presStyleCnt="7">
        <dgm:presLayoutVars>
          <dgm:chMax val="1"/>
          <dgm:bulletEnabled/>
        </dgm:presLayoutVars>
      </dgm:prSet>
      <dgm:spPr/>
    </dgm:pt>
    <dgm:pt modelId="{831DD225-F276-2547-84B0-46E840A7A5CC}" type="pres">
      <dgm:prSet presAssocID="{6C2BEC64-BB00-4CD6-9179-18EA8E72B148}" presName="descendantText" presStyleLbl="alignNode1" presStyleIdx="0" presStyleCnt="7">
        <dgm:presLayoutVars>
          <dgm:bulletEnabled/>
        </dgm:presLayoutVars>
      </dgm:prSet>
      <dgm:spPr/>
    </dgm:pt>
    <dgm:pt modelId="{C005AF2F-BCC1-E949-8A2F-1009AB72F5A9}" type="pres">
      <dgm:prSet presAssocID="{9E071019-78D7-4381-8D7D-00243D9C5615}" presName="sp" presStyleCnt="0"/>
      <dgm:spPr/>
    </dgm:pt>
    <dgm:pt modelId="{4FB8B6EE-8DE3-1742-AE1B-C131E12B8CB7}" type="pres">
      <dgm:prSet presAssocID="{A3FE2A55-3291-45DF-B97A-8B7EF016B79C}" presName="linNode" presStyleCnt="0"/>
      <dgm:spPr/>
    </dgm:pt>
    <dgm:pt modelId="{64D26B45-65C5-E942-8304-29D01DD4F6FA}" type="pres">
      <dgm:prSet presAssocID="{A3FE2A55-3291-45DF-B97A-8B7EF016B79C}" presName="parentText" presStyleLbl="solidFgAcc1" presStyleIdx="1" presStyleCnt="7">
        <dgm:presLayoutVars>
          <dgm:chMax val="1"/>
          <dgm:bulletEnabled/>
        </dgm:presLayoutVars>
      </dgm:prSet>
      <dgm:spPr/>
    </dgm:pt>
    <dgm:pt modelId="{6083ADF3-A4E8-D444-9E4C-93AB6C56E908}" type="pres">
      <dgm:prSet presAssocID="{A3FE2A55-3291-45DF-B97A-8B7EF016B79C}" presName="descendantText" presStyleLbl="alignNode1" presStyleIdx="1" presStyleCnt="7">
        <dgm:presLayoutVars>
          <dgm:bulletEnabled/>
        </dgm:presLayoutVars>
      </dgm:prSet>
      <dgm:spPr/>
    </dgm:pt>
    <dgm:pt modelId="{BA1A92CD-0987-EC4C-8414-9EB41878AF2A}" type="pres">
      <dgm:prSet presAssocID="{A9B8B319-7F7C-4F53-89C4-5422215C315F}" presName="sp" presStyleCnt="0"/>
      <dgm:spPr/>
    </dgm:pt>
    <dgm:pt modelId="{87031DCB-2D74-8944-A5D9-A2D172A3471D}" type="pres">
      <dgm:prSet presAssocID="{D8017AC7-BBD5-4C19-8275-4D2B0395EBB8}" presName="linNode" presStyleCnt="0"/>
      <dgm:spPr/>
    </dgm:pt>
    <dgm:pt modelId="{221DCDC0-EB42-9A44-BDF9-F0C4B3BB2D9D}" type="pres">
      <dgm:prSet presAssocID="{D8017AC7-BBD5-4C19-8275-4D2B0395EBB8}" presName="parentText" presStyleLbl="solidFgAcc1" presStyleIdx="2" presStyleCnt="7">
        <dgm:presLayoutVars>
          <dgm:chMax val="1"/>
          <dgm:bulletEnabled/>
        </dgm:presLayoutVars>
      </dgm:prSet>
      <dgm:spPr/>
    </dgm:pt>
    <dgm:pt modelId="{1801AB51-8686-6940-8E3F-34EE135F1D12}" type="pres">
      <dgm:prSet presAssocID="{D8017AC7-BBD5-4C19-8275-4D2B0395EBB8}" presName="descendantText" presStyleLbl="alignNode1" presStyleIdx="2" presStyleCnt="7">
        <dgm:presLayoutVars>
          <dgm:bulletEnabled/>
        </dgm:presLayoutVars>
      </dgm:prSet>
      <dgm:spPr/>
    </dgm:pt>
    <dgm:pt modelId="{50CDCD43-EF03-B54C-A858-45545B440FB2}" type="pres">
      <dgm:prSet presAssocID="{825672A5-7138-4AD1-A348-68E9881D1521}" presName="sp" presStyleCnt="0"/>
      <dgm:spPr/>
    </dgm:pt>
    <dgm:pt modelId="{93F65952-C05D-204E-92F6-5CBE3F8069A5}" type="pres">
      <dgm:prSet presAssocID="{533C8A5F-E54C-4C8F-90BD-2723D64BD88D}" presName="linNode" presStyleCnt="0"/>
      <dgm:spPr/>
    </dgm:pt>
    <dgm:pt modelId="{FDB9E02F-98BF-F945-8241-7FB7DA01C1C4}" type="pres">
      <dgm:prSet presAssocID="{533C8A5F-E54C-4C8F-90BD-2723D64BD88D}" presName="parentText" presStyleLbl="solidFgAcc1" presStyleIdx="3" presStyleCnt="7">
        <dgm:presLayoutVars>
          <dgm:chMax val="1"/>
          <dgm:bulletEnabled/>
        </dgm:presLayoutVars>
      </dgm:prSet>
      <dgm:spPr/>
    </dgm:pt>
    <dgm:pt modelId="{F0C58D80-78C4-5444-B793-C8004CBDC3D9}" type="pres">
      <dgm:prSet presAssocID="{533C8A5F-E54C-4C8F-90BD-2723D64BD88D}" presName="descendantText" presStyleLbl="alignNode1" presStyleIdx="3" presStyleCnt="7">
        <dgm:presLayoutVars>
          <dgm:bulletEnabled/>
        </dgm:presLayoutVars>
      </dgm:prSet>
      <dgm:spPr/>
    </dgm:pt>
    <dgm:pt modelId="{4AF2FB92-D3C3-CF40-AE12-4039534F2CC1}" type="pres">
      <dgm:prSet presAssocID="{69454C4F-A887-408C-ACC4-CC30E38E29F6}" presName="sp" presStyleCnt="0"/>
      <dgm:spPr/>
    </dgm:pt>
    <dgm:pt modelId="{365248E0-646F-5E42-85A6-3B4DC5DBB133}" type="pres">
      <dgm:prSet presAssocID="{CF3D53DC-A778-42CA-A6CF-708CB6E588CC}" presName="linNode" presStyleCnt="0"/>
      <dgm:spPr/>
    </dgm:pt>
    <dgm:pt modelId="{AD63A4EB-D2A3-6145-8C8D-E90C5B078148}" type="pres">
      <dgm:prSet presAssocID="{CF3D53DC-A778-42CA-A6CF-708CB6E588CC}" presName="parentText" presStyleLbl="solidFgAcc1" presStyleIdx="4" presStyleCnt="7">
        <dgm:presLayoutVars>
          <dgm:chMax val="1"/>
          <dgm:bulletEnabled/>
        </dgm:presLayoutVars>
      </dgm:prSet>
      <dgm:spPr/>
    </dgm:pt>
    <dgm:pt modelId="{85888672-0E9F-324D-827C-4945AB3E89E4}" type="pres">
      <dgm:prSet presAssocID="{CF3D53DC-A778-42CA-A6CF-708CB6E588CC}" presName="descendantText" presStyleLbl="alignNode1" presStyleIdx="4" presStyleCnt="7">
        <dgm:presLayoutVars>
          <dgm:bulletEnabled/>
        </dgm:presLayoutVars>
      </dgm:prSet>
      <dgm:spPr/>
    </dgm:pt>
    <dgm:pt modelId="{A099DD45-FE68-BC47-A57D-03830454E2EB}" type="pres">
      <dgm:prSet presAssocID="{75D1607B-3CB4-4091-A804-B84FB7FA2A85}" presName="sp" presStyleCnt="0"/>
      <dgm:spPr/>
    </dgm:pt>
    <dgm:pt modelId="{35AC2004-461F-5041-8D2E-F761C63B2843}" type="pres">
      <dgm:prSet presAssocID="{249A100F-E4E0-4DB4-AEE6-264BB4078A9C}" presName="linNode" presStyleCnt="0"/>
      <dgm:spPr/>
    </dgm:pt>
    <dgm:pt modelId="{CEF00CBC-0A06-CC45-B6DC-486D5C284E9C}" type="pres">
      <dgm:prSet presAssocID="{249A100F-E4E0-4DB4-AEE6-264BB4078A9C}" presName="parentText" presStyleLbl="solidFgAcc1" presStyleIdx="5" presStyleCnt="7">
        <dgm:presLayoutVars>
          <dgm:chMax val="1"/>
          <dgm:bulletEnabled/>
        </dgm:presLayoutVars>
      </dgm:prSet>
      <dgm:spPr/>
    </dgm:pt>
    <dgm:pt modelId="{D23C3054-DD5E-B643-9669-E9C42B7F6B90}" type="pres">
      <dgm:prSet presAssocID="{249A100F-E4E0-4DB4-AEE6-264BB4078A9C}" presName="descendantText" presStyleLbl="alignNode1" presStyleIdx="5" presStyleCnt="7">
        <dgm:presLayoutVars>
          <dgm:bulletEnabled/>
        </dgm:presLayoutVars>
      </dgm:prSet>
      <dgm:spPr/>
    </dgm:pt>
    <dgm:pt modelId="{BE76AE25-3C93-0A48-996A-F0E2218320B9}" type="pres">
      <dgm:prSet presAssocID="{7BC7A401-1AD4-4432-AE64-D920EFA78EF6}" presName="sp" presStyleCnt="0"/>
      <dgm:spPr/>
    </dgm:pt>
    <dgm:pt modelId="{9A818C96-E6B9-5B4A-81BB-DD1181ED9E54}" type="pres">
      <dgm:prSet presAssocID="{FEC79CB7-DFDC-4502-98F7-9AB3AD8EBC42}" presName="linNode" presStyleCnt="0"/>
      <dgm:spPr/>
    </dgm:pt>
    <dgm:pt modelId="{18F13734-C9CC-9043-A060-4605F1ED337B}" type="pres">
      <dgm:prSet presAssocID="{FEC79CB7-DFDC-4502-98F7-9AB3AD8EBC42}" presName="parentText" presStyleLbl="solidFgAcc1" presStyleIdx="6" presStyleCnt="7">
        <dgm:presLayoutVars>
          <dgm:chMax val="1"/>
          <dgm:bulletEnabled/>
        </dgm:presLayoutVars>
      </dgm:prSet>
      <dgm:spPr/>
    </dgm:pt>
    <dgm:pt modelId="{7C844C1B-51B9-7744-ABA2-6974BE9094A3}" type="pres">
      <dgm:prSet presAssocID="{FEC79CB7-DFDC-4502-98F7-9AB3AD8EBC42}" presName="descendantText" presStyleLbl="alignNode1" presStyleIdx="6" presStyleCnt="7">
        <dgm:presLayoutVars>
          <dgm:bulletEnabled/>
        </dgm:presLayoutVars>
      </dgm:prSet>
      <dgm:spPr/>
    </dgm:pt>
  </dgm:ptLst>
  <dgm:cxnLst>
    <dgm:cxn modelId="{90D90400-3B3E-2D42-835D-D08A64385EC1}" type="presOf" srcId="{CF9E4EC3-9293-4583-8581-AFF84BCD44D4}" destId="{85888672-0E9F-324D-827C-4945AB3E89E4}" srcOrd="0" destOrd="1" presId="urn:microsoft.com/office/officeart/2016/7/layout/VerticalHollowActionList"/>
    <dgm:cxn modelId="{E01CB70C-956B-47A8-9815-09C885E4B9C0}" srcId="{7A5EB3CC-5F94-43B6-AE4F-C65C4E613DD7}" destId="{CF3D53DC-A778-42CA-A6CF-708CB6E588CC}" srcOrd="4" destOrd="0" parTransId="{C330664F-ABD1-4FFC-A74B-CED104F6CC5D}" sibTransId="{75D1607B-3CB4-4091-A804-B84FB7FA2A85}"/>
    <dgm:cxn modelId="{60581414-905B-4EFD-9952-1FFCB17FE595}" srcId="{725B28CC-F79E-47DB-8152-85B2C99B1F21}" destId="{E5833D8B-99EA-4479-84A5-53E22BD5F461}" srcOrd="0" destOrd="0" parTransId="{9A3D6C44-A1EC-4066-9E03-7A8686AB3B63}" sibTransId="{CAC8DB21-294B-470C-970D-9042D02302E7}"/>
    <dgm:cxn modelId="{180C5715-04F0-1E4B-BA79-5A5FC8A96364}" type="presOf" srcId="{C269FAFA-3EA3-4D6D-8AD3-1A9CCC941D7B}" destId="{7C844C1B-51B9-7744-ABA2-6974BE9094A3}" srcOrd="0" destOrd="1" presId="urn:microsoft.com/office/officeart/2016/7/layout/VerticalHollowActionList"/>
    <dgm:cxn modelId="{392B6015-51F3-DA47-BD75-AA0AA5C0B2DB}" type="presOf" srcId="{D8017AC7-BBD5-4C19-8275-4D2B0395EBB8}" destId="{221DCDC0-EB42-9A44-BDF9-F0C4B3BB2D9D}" srcOrd="0" destOrd="0" presId="urn:microsoft.com/office/officeart/2016/7/layout/VerticalHollowActionList"/>
    <dgm:cxn modelId="{BE26BF19-BC53-294C-9627-5CB5900AEF09}" type="presOf" srcId="{FEC79CB7-DFDC-4502-98F7-9AB3AD8EBC42}" destId="{18F13734-C9CC-9043-A060-4605F1ED337B}" srcOrd="0" destOrd="0" presId="urn:microsoft.com/office/officeart/2016/7/layout/VerticalHollowActionList"/>
    <dgm:cxn modelId="{239B2C1C-74D4-48A3-841A-B96AAEB59D41}" srcId="{7A5EB3CC-5F94-43B6-AE4F-C65C4E613DD7}" destId="{249A100F-E4E0-4DB4-AEE6-264BB4078A9C}" srcOrd="5" destOrd="0" parTransId="{DF352D4C-5E59-453F-A0B1-C5F6890EECE5}" sibTransId="{7BC7A401-1AD4-4432-AE64-D920EFA78EF6}"/>
    <dgm:cxn modelId="{19CC7022-32E6-5643-8CC0-BE38719F1B73}" type="presOf" srcId="{E5A0752D-8274-487C-B908-00D7845D9481}" destId="{831DD225-F276-2547-84B0-46E840A7A5CC}" srcOrd="0" destOrd="0" presId="urn:microsoft.com/office/officeart/2016/7/layout/VerticalHollowActionList"/>
    <dgm:cxn modelId="{00ADE92A-9C89-E545-8260-15A121A47064}" type="presOf" srcId="{CF3D53DC-A778-42CA-A6CF-708CB6E588CC}" destId="{AD63A4EB-D2A3-6145-8C8D-E90C5B078148}" srcOrd="0" destOrd="0" presId="urn:microsoft.com/office/officeart/2016/7/layout/VerticalHollowActionList"/>
    <dgm:cxn modelId="{B881C130-385C-4602-A95D-587B20A3CE63}" srcId="{533C8A5F-E54C-4C8F-90BD-2723D64BD88D}" destId="{0A37E04F-DCDA-495E-B71C-E4706A5F8E0A}" srcOrd="0" destOrd="0" parTransId="{B421AFD5-B096-45EB-9D74-DFF7993716C3}" sibTransId="{4EE6AC40-1594-473E-930E-D79DB01A4A3B}"/>
    <dgm:cxn modelId="{30375D31-FAA0-354B-A82C-B0598D315C2C}" type="presOf" srcId="{37ED7220-6488-421C-A0F3-3293796671B5}" destId="{D23C3054-DD5E-B643-9669-E9C42B7F6B90}" srcOrd="0" destOrd="1" presId="urn:microsoft.com/office/officeart/2016/7/layout/VerticalHollowActionList"/>
    <dgm:cxn modelId="{A0373E34-57FB-2542-A455-B0955B1F07C5}" type="presOf" srcId="{CFA6B2D4-4819-407B-85D8-7A6948FCBDCA}" destId="{1801AB51-8686-6940-8E3F-34EE135F1D12}" srcOrd="0" destOrd="1" presId="urn:microsoft.com/office/officeart/2016/7/layout/VerticalHollowActionList"/>
    <dgm:cxn modelId="{9FF8924B-8BD6-4F30-A19F-6A76FF0736BF}" srcId="{2A806EAD-BD6B-4C15-A68A-0ED38C38B8BA}" destId="{CFA6B2D4-4819-407B-85D8-7A6948FCBDCA}" srcOrd="0" destOrd="0" parTransId="{9693586A-AE22-4E2B-83DE-A092195425F4}" sibTransId="{73D38309-E339-4AD9-9B66-C4AE75735129}"/>
    <dgm:cxn modelId="{4F00E04C-8DDC-4A16-9995-437F637DC388}" srcId="{7A5EB3CC-5F94-43B6-AE4F-C65C4E613DD7}" destId="{6C2BEC64-BB00-4CD6-9179-18EA8E72B148}" srcOrd="0" destOrd="0" parTransId="{457B9A8D-3BC6-4B47-ABC7-81847623DBA5}" sibTransId="{9E071019-78D7-4381-8D7D-00243D9C5615}"/>
    <dgm:cxn modelId="{E2938552-4F77-7942-8998-6469976D0F04}" type="presOf" srcId="{E5833D8B-99EA-4479-84A5-53E22BD5F461}" destId="{6083ADF3-A4E8-D444-9E4C-93AB6C56E908}" srcOrd="0" destOrd="1" presId="urn:microsoft.com/office/officeart/2016/7/layout/VerticalHollowActionList"/>
    <dgm:cxn modelId="{070A4154-F10D-7245-AD36-2841A676D061}" type="presOf" srcId="{BEDADB1D-AEC5-4322-8499-7F5844B406DE}" destId="{831DD225-F276-2547-84B0-46E840A7A5CC}" srcOrd="0" destOrd="1" presId="urn:microsoft.com/office/officeart/2016/7/layout/VerticalHollowActionList"/>
    <dgm:cxn modelId="{C20F4E58-92E3-41FC-80B8-20DE9EA434FA}" srcId="{6C2BEC64-BB00-4CD6-9179-18EA8E72B148}" destId="{E5A0752D-8274-487C-B908-00D7845D9481}" srcOrd="0" destOrd="0" parTransId="{F5AED702-6A6F-4ECD-AFFD-EA5F8B6A907D}" sibTransId="{973EAE28-3917-425A-9E65-1DCA11CA931D}"/>
    <dgm:cxn modelId="{A07DA75A-A765-704B-9C05-22ADE2EDED7A}" type="presOf" srcId="{6C2BEC64-BB00-4CD6-9179-18EA8E72B148}" destId="{25D5F1EB-5C42-9545-A573-E87160674CDA}" srcOrd="0" destOrd="0" presId="urn:microsoft.com/office/officeart/2016/7/layout/VerticalHollowActionList"/>
    <dgm:cxn modelId="{9ED04F5B-B641-EF4D-943B-0C8C2639ED06}" type="presOf" srcId="{03A86137-A99C-49A2-8502-C0BF86241D86}" destId="{D23C3054-DD5E-B643-9669-E9C42B7F6B90}" srcOrd="0" destOrd="0" presId="urn:microsoft.com/office/officeart/2016/7/layout/VerticalHollowActionList"/>
    <dgm:cxn modelId="{12AA9F62-1945-4D16-80F0-8CF2AD61692D}" srcId="{7A5EB3CC-5F94-43B6-AE4F-C65C4E613DD7}" destId="{FEC79CB7-DFDC-4502-98F7-9AB3AD8EBC42}" srcOrd="6" destOrd="0" parTransId="{3C16C28C-7D28-4BE1-BA20-A21B166BE60B}" sibTransId="{0C5CB553-240C-42A3-8D3D-1B13D4D340DC}"/>
    <dgm:cxn modelId="{F64FBB64-CC7E-8B42-B5FE-64F2EC87988D}" type="presOf" srcId="{249A100F-E4E0-4DB4-AEE6-264BB4078A9C}" destId="{CEF00CBC-0A06-CC45-B6DC-486D5C284E9C}" srcOrd="0" destOrd="0" presId="urn:microsoft.com/office/officeart/2016/7/layout/VerticalHollowActionList"/>
    <dgm:cxn modelId="{2809F769-9057-4648-8850-50537239905D}" type="presOf" srcId="{71FF89F0-F204-46D1-B1B3-D33124BD5572}" destId="{7C844C1B-51B9-7744-ABA2-6974BE9094A3}" srcOrd="0" destOrd="0" presId="urn:microsoft.com/office/officeart/2016/7/layout/VerticalHollowActionList"/>
    <dgm:cxn modelId="{480ABD6B-BEB8-4231-BA79-F76AF7A6554C}" srcId="{249A100F-E4E0-4DB4-AEE6-264BB4078A9C}" destId="{03A86137-A99C-49A2-8502-C0BF86241D86}" srcOrd="0" destOrd="0" parTransId="{743806AB-CCC0-452C-9212-2A3CD9CF9D73}" sibTransId="{AA0637A4-0A7F-4DA7-81B8-1A9D62B98222}"/>
    <dgm:cxn modelId="{48E1187D-2CEB-E44F-A3CC-F6DBB443D1D2}" type="presOf" srcId="{4293E8E9-3E90-4064-8EA9-1DD578E64960}" destId="{85888672-0E9F-324D-827C-4945AB3E89E4}" srcOrd="0" destOrd="0" presId="urn:microsoft.com/office/officeart/2016/7/layout/VerticalHollowActionList"/>
    <dgm:cxn modelId="{A956E09A-3299-DD45-BEA8-7FD41D412776}" type="presOf" srcId="{A3FE2A55-3291-45DF-B97A-8B7EF016B79C}" destId="{64D26B45-65C5-E942-8304-29D01DD4F6FA}" srcOrd="0" destOrd="0" presId="urn:microsoft.com/office/officeart/2016/7/layout/VerticalHollowActionList"/>
    <dgm:cxn modelId="{EE3BB99E-3D66-4412-83D1-C6001626AB7F}" srcId="{E5A0752D-8274-487C-B908-00D7845D9481}" destId="{BEDADB1D-AEC5-4322-8499-7F5844B406DE}" srcOrd="0" destOrd="0" parTransId="{A1074777-B8F9-4B7A-BD32-61052B7D0D7A}" sibTransId="{6C5C637D-9D86-4533-9BC0-4523AD68A99D}"/>
    <dgm:cxn modelId="{4A7A3A9F-40A1-45C2-AC29-69B6515A7DB8}" srcId="{4293E8E9-3E90-4064-8EA9-1DD578E64960}" destId="{CF9E4EC3-9293-4583-8581-AFF84BCD44D4}" srcOrd="0" destOrd="0" parTransId="{552D665E-DC73-44C2-81F9-423D9844E2AD}" sibTransId="{8D342AA7-F580-42E8-B30C-60B60DF5D43A}"/>
    <dgm:cxn modelId="{6CEEE89F-BC86-431E-AAC9-C4A692740BA5}" srcId="{7A5EB3CC-5F94-43B6-AE4F-C65C4E613DD7}" destId="{D8017AC7-BBD5-4C19-8275-4D2B0395EBB8}" srcOrd="2" destOrd="0" parTransId="{4FC1454C-912B-4F4A-9D28-671F72B24A6C}" sibTransId="{825672A5-7138-4AD1-A348-68E9881D1521}"/>
    <dgm:cxn modelId="{AE1319A0-6117-D642-B3C0-1E4473FF2350}" type="presOf" srcId="{725B28CC-F79E-47DB-8152-85B2C99B1F21}" destId="{6083ADF3-A4E8-D444-9E4C-93AB6C56E908}" srcOrd="0" destOrd="0" presId="urn:microsoft.com/office/officeart/2016/7/layout/VerticalHollowActionList"/>
    <dgm:cxn modelId="{A77C02A4-F490-4F96-B974-F12002D5C70A}" srcId="{FEC79CB7-DFDC-4502-98F7-9AB3AD8EBC42}" destId="{71FF89F0-F204-46D1-B1B3-D33124BD5572}" srcOrd="0" destOrd="0" parTransId="{D0E38361-2254-49D7-9285-5D4448B3288E}" sibTransId="{D1F8988E-E90D-40E0-89F7-D8152AF27E8F}"/>
    <dgm:cxn modelId="{1FFBE1AE-86F0-4000-893C-0A28AD7BB705}" srcId="{A3FE2A55-3291-45DF-B97A-8B7EF016B79C}" destId="{725B28CC-F79E-47DB-8152-85B2C99B1F21}" srcOrd="0" destOrd="0" parTransId="{AA2B92A8-5CE4-4094-B610-0C473C0F423B}" sibTransId="{106B50CA-0E64-4ED7-AFA7-0BFC986652B4}"/>
    <dgm:cxn modelId="{273805B5-7831-4FD7-B031-25BC77C9DFCF}" srcId="{D8017AC7-BBD5-4C19-8275-4D2B0395EBB8}" destId="{2A806EAD-BD6B-4C15-A68A-0ED38C38B8BA}" srcOrd="0" destOrd="0" parTransId="{D3C1D76D-C575-40B0-BC1B-F757BF94680D}" sibTransId="{64A77799-4C15-4F31-8D8A-C6C2A2FE884B}"/>
    <dgm:cxn modelId="{C92AA5BB-D3C5-421B-9BCA-85D36AA8AA15}" srcId="{7A5EB3CC-5F94-43B6-AE4F-C65C4E613DD7}" destId="{A3FE2A55-3291-45DF-B97A-8B7EF016B79C}" srcOrd="1" destOrd="0" parTransId="{6FE8E150-09AF-4B99-A680-91F41D847A77}" sibTransId="{A9B8B319-7F7C-4F53-89C4-5422215C315F}"/>
    <dgm:cxn modelId="{CD6194BF-9C83-4371-95B1-DE29D3034CBF}" srcId="{CF3D53DC-A778-42CA-A6CF-708CB6E588CC}" destId="{4293E8E9-3E90-4064-8EA9-1DD578E64960}" srcOrd="0" destOrd="0" parTransId="{772750F8-299D-488D-862D-8B4C91E9995A}" sibTransId="{DEE5E886-DC5C-423C-BD1E-15A45513CC54}"/>
    <dgm:cxn modelId="{633101CF-854C-4AE3-B2D5-E8967056C834}" srcId="{0A37E04F-DCDA-495E-B71C-E4706A5F8E0A}" destId="{EFF49EEC-690A-408E-A2BA-2923028DFB89}" srcOrd="0" destOrd="0" parTransId="{5DC40F52-6CC9-48E6-A11D-782305CB67C4}" sibTransId="{CA023DA5-3D2E-40CA-B34D-15624EB47FBF}"/>
    <dgm:cxn modelId="{F56E2BE3-F053-3142-9F9E-AF9BF303FCE8}" type="presOf" srcId="{533C8A5F-E54C-4C8F-90BD-2723D64BD88D}" destId="{FDB9E02F-98BF-F945-8241-7FB7DA01C1C4}" srcOrd="0" destOrd="0" presId="urn:microsoft.com/office/officeart/2016/7/layout/VerticalHollowActionList"/>
    <dgm:cxn modelId="{FCDF6CE3-B243-1C40-97AD-023EFD26FABA}" type="presOf" srcId="{EFF49EEC-690A-408E-A2BA-2923028DFB89}" destId="{F0C58D80-78C4-5444-B793-C8004CBDC3D9}" srcOrd="0" destOrd="1" presId="urn:microsoft.com/office/officeart/2016/7/layout/VerticalHollowActionList"/>
    <dgm:cxn modelId="{4E1CF9E3-74A3-443F-97EB-74085FEF7D2B}" srcId="{03A86137-A99C-49A2-8502-C0BF86241D86}" destId="{37ED7220-6488-421C-A0F3-3293796671B5}" srcOrd="0" destOrd="0" parTransId="{E842E74E-928C-4242-9B83-6E9FE57100F8}" sibTransId="{841535A3-2C49-4EF3-A941-E2508F8688DA}"/>
    <dgm:cxn modelId="{0F7BFAEB-0766-2240-8633-B674C54FAF63}" type="presOf" srcId="{0A37E04F-DCDA-495E-B71C-E4706A5F8E0A}" destId="{F0C58D80-78C4-5444-B793-C8004CBDC3D9}" srcOrd="0" destOrd="0" presId="urn:microsoft.com/office/officeart/2016/7/layout/VerticalHollowActionList"/>
    <dgm:cxn modelId="{E46AD4EC-1429-944A-9411-F143D29DFD51}" type="presOf" srcId="{2A806EAD-BD6B-4C15-A68A-0ED38C38B8BA}" destId="{1801AB51-8686-6940-8E3F-34EE135F1D12}" srcOrd="0" destOrd="0" presId="urn:microsoft.com/office/officeart/2016/7/layout/VerticalHollowActionList"/>
    <dgm:cxn modelId="{95199EEE-A2C0-43F9-BDB1-FCFE879290FB}" srcId="{71FF89F0-F204-46D1-B1B3-D33124BD5572}" destId="{C269FAFA-3EA3-4D6D-8AD3-1A9CCC941D7B}" srcOrd="0" destOrd="0" parTransId="{7AC2BA72-F2E1-4B98-8815-4C591CDA4BCD}" sibTransId="{237905AF-19BD-46D6-956B-C26ADB236D53}"/>
    <dgm:cxn modelId="{5B0241F1-F81C-AF45-8A61-E736CBDAEEA4}" type="presOf" srcId="{7A5EB3CC-5F94-43B6-AE4F-C65C4E613DD7}" destId="{4A28F8D6-77D7-9F42-9C93-0FBD4060E72A}" srcOrd="0" destOrd="0" presId="urn:microsoft.com/office/officeart/2016/7/layout/VerticalHollowActionList"/>
    <dgm:cxn modelId="{15A1BEF5-EF43-4DBB-8C76-8BF2D88150DA}" srcId="{7A5EB3CC-5F94-43B6-AE4F-C65C4E613DD7}" destId="{533C8A5F-E54C-4C8F-90BD-2723D64BD88D}" srcOrd="3" destOrd="0" parTransId="{0CA24EC6-7912-4866-9A17-75DEF270988F}" sibTransId="{69454C4F-A887-408C-ACC4-CC30E38E29F6}"/>
    <dgm:cxn modelId="{F073496D-C87A-074F-AA76-67AB37A0FD54}" type="presParOf" srcId="{4A28F8D6-77D7-9F42-9C93-0FBD4060E72A}" destId="{656D04CE-3C79-FB46-92D7-64FBDAB49BE0}" srcOrd="0" destOrd="0" presId="urn:microsoft.com/office/officeart/2016/7/layout/VerticalHollowActionList"/>
    <dgm:cxn modelId="{93C6A5AA-0923-1F45-B583-25B8C8769275}" type="presParOf" srcId="{656D04CE-3C79-FB46-92D7-64FBDAB49BE0}" destId="{25D5F1EB-5C42-9545-A573-E87160674CDA}" srcOrd="0" destOrd="0" presId="urn:microsoft.com/office/officeart/2016/7/layout/VerticalHollowActionList"/>
    <dgm:cxn modelId="{9A100D6B-CEF4-2E46-B9BC-F1A9AEE858A9}" type="presParOf" srcId="{656D04CE-3C79-FB46-92D7-64FBDAB49BE0}" destId="{831DD225-F276-2547-84B0-46E840A7A5CC}" srcOrd="1" destOrd="0" presId="urn:microsoft.com/office/officeart/2016/7/layout/VerticalHollowActionList"/>
    <dgm:cxn modelId="{19BE8F99-E669-624C-8D26-D14552E50101}" type="presParOf" srcId="{4A28F8D6-77D7-9F42-9C93-0FBD4060E72A}" destId="{C005AF2F-BCC1-E949-8A2F-1009AB72F5A9}" srcOrd="1" destOrd="0" presId="urn:microsoft.com/office/officeart/2016/7/layout/VerticalHollowActionList"/>
    <dgm:cxn modelId="{71F61B09-6465-B448-BF1B-F1B3CFE502B2}" type="presParOf" srcId="{4A28F8D6-77D7-9F42-9C93-0FBD4060E72A}" destId="{4FB8B6EE-8DE3-1742-AE1B-C131E12B8CB7}" srcOrd="2" destOrd="0" presId="urn:microsoft.com/office/officeart/2016/7/layout/VerticalHollowActionList"/>
    <dgm:cxn modelId="{365728E5-A608-744E-B1D8-1BCE3F22FE4A}" type="presParOf" srcId="{4FB8B6EE-8DE3-1742-AE1B-C131E12B8CB7}" destId="{64D26B45-65C5-E942-8304-29D01DD4F6FA}" srcOrd="0" destOrd="0" presId="urn:microsoft.com/office/officeart/2016/7/layout/VerticalHollowActionList"/>
    <dgm:cxn modelId="{5538FA10-7399-D74C-B593-8663EA7EE323}" type="presParOf" srcId="{4FB8B6EE-8DE3-1742-AE1B-C131E12B8CB7}" destId="{6083ADF3-A4E8-D444-9E4C-93AB6C56E908}" srcOrd="1" destOrd="0" presId="urn:microsoft.com/office/officeart/2016/7/layout/VerticalHollowActionList"/>
    <dgm:cxn modelId="{7B1B343F-A316-B141-B001-86FD475141D3}" type="presParOf" srcId="{4A28F8D6-77D7-9F42-9C93-0FBD4060E72A}" destId="{BA1A92CD-0987-EC4C-8414-9EB41878AF2A}" srcOrd="3" destOrd="0" presId="urn:microsoft.com/office/officeart/2016/7/layout/VerticalHollowActionList"/>
    <dgm:cxn modelId="{98E97427-8051-9340-AEDF-00E3F9FFE817}" type="presParOf" srcId="{4A28F8D6-77D7-9F42-9C93-0FBD4060E72A}" destId="{87031DCB-2D74-8944-A5D9-A2D172A3471D}" srcOrd="4" destOrd="0" presId="urn:microsoft.com/office/officeart/2016/7/layout/VerticalHollowActionList"/>
    <dgm:cxn modelId="{BF9F5E3A-BF61-AD48-8B9A-1D5C8946CA70}" type="presParOf" srcId="{87031DCB-2D74-8944-A5D9-A2D172A3471D}" destId="{221DCDC0-EB42-9A44-BDF9-F0C4B3BB2D9D}" srcOrd="0" destOrd="0" presId="urn:microsoft.com/office/officeart/2016/7/layout/VerticalHollowActionList"/>
    <dgm:cxn modelId="{DAB9ACDD-5939-8745-A676-A642B8C9C0D9}" type="presParOf" srcId="{87031DCB-2D74-8944-A5D9-A2D172A3471D}" destId="{1801AB51-8686-6940-8E3F-34EE135F1D12}" srcOrd="1" destOrd="0" presId="urn:microsoft.com/office/officeart/2016/7/layout/VerticalHollowActionList"/>
    <dgm:cxn modelId="{20484CEF-22BC-0741-B4DB-F18F0F783962}" type="presParOf" srcId="{4A28F8D6-77D7-9F42-9C93-0FBD4060E72A}" destId="{50CDCD43-EF03-B54C-A858-45545B440FB2}" srcOrd="5" destOrd="0" presId="urn:microsoft.com/office/officeart/2016/7/layout/VerticalHollowActionList"/>
    <dgm:cxn modelId="{CE9BF1B1-F998-5B47-A894-9F4D329AA772}" type="presParOf" srcId="{4A28F8D6-77D7-9F42-9C93-0FBD4060E72A}" destId="{93F65952-C05D-204E-92F6-5CBE3F8069A5}" srcOrd="6" destOrd="0" presId="urn:microsoft.com/office/officeart/2016/7/layout/VerticalHollowActionList"/>
    <dgm:cxn modelId="{7281E1AC-B048-344C-B211-4222944ECE5B}" type="presParOf" srcId="{93F65952-C05D-204E-92F6-5CBE3F8069A5}" destId="{FDB9E02F-98BF-F945-8241-7FB7DA01C1C4}" srcOrd="0" destOrd="0" presId="urn:microsoft.com/office/officeart/2016/7/layout/VerticalHollowActionList"/>
    <dgm:cxn modelId="{CBF5CC62-46F8-0943-8DE2-42B84B13A7C7}" type="presParOf" srcId="{93F65952-C05D-204E-92F6-5CBE3F8069A5}" destId="{F0C58D80-78C4-5444-B793-C8004CBDC3D9}" srcOrd="1" destOrd="0" presId="urn:microsoft.com/office/officeart/2016/7/layout/VerticalHollowActionList"/>
    <dgm:cxn modelId="{7285EE42-3BCC-1D48-BEBE-EA4DABC90023}" type="presParOf" srcId="{4A28F8D6-77D7-9F42-9C93-0FBD4060E72A}" destId="{4AF2FB92-D3C3-CF40-AE12-4039534F2CC1}" srcOrd="7" destOrd="0" presId="urn:microsoft.com/office/officeart/2016/7/layout/VerticalHollowActionList"/>
    <dgm:cxn modelId="{A9FE5394-2098-E246-A8BA-1C65174839DA}" type="presParOf" srcId="{4A28F8D6-77D7-9F42-9C93-0FBD4060E72A}" destId="{365248E0-646F-5E42-85A6-3B4DC5DBB133}" srcOrd="8" destOrd="0" presId="urn:microsoft.com/office/officeart/2016/7/layout/VerticalHollowActionList"/>
    <dgm:cxn modelId="{50694450-42B6-C044-AC60-82F5DB87B29E}" type="presParOf" srcId="{365248E0-646F-5E42-85A6-3B4DC5DBB133}" destId="{AD63A4EB-D2A3-6145-8C8D-E90C5B078148}" srcOrd="0" destOrd="0" presId="urn:microsoft.com/office/officeart/2016/7/layout/VerticalHollowActionList"/>
    <dgm:cxn modelId="{1E3C8F8B-FB1B-C742-9A3C-63D3FC3ADD93}" type="presParOf" srcId="{365248E0-646F-5E42-85A6-3B4DC5DBB133}" destId="{85888672-0E9F-324D-827C-4945AB3E89E4}" srcOrd="1" destOrd="0" presId="urn:microsoft.com/office/officeart/2016/7/layout/VerticalHollowActionList"/>
    <dgm:cxn modelId="{1E461CE3-B5B1-6C4D-8324-04F3D9132364}" type="presParOf" srcId="{4A28F8D6-77D7-9F42-9C93-0FBD4060E72A}" destId="{A099DD45-FE68-BC47-A57D-03830454E2EB}" srcOrd="9" destOrd="0" presId="urn:microsoft.com/office/officeart/2016/7/layout/VerticalHollowActionList"/>
    <dgm:cxn modelId="{DCE7F285-6B67-624B-BC75-AE5A7F3340EA}" type="presParOf" srcId="{4A28F8D6-77D7-9F42-9C93-0FBD4060E72A}" destId="{35AC2004-461F-5041-8D2E-F761C63B2843}" srcOrd="10" destOrd="0" presId="urn:microsoft.com/office/officeart/2016/7/layout/VerticalHollowActionList"/>
    <dgm:cxn modelId="{A83FE72E-702D-A342-AD47-4C66F5EFA631}" type="presParOf" srcId="{35AC2004-461F-5041-8D2E-F761C63B2843}" destId="{CEF00CBC-0A06-CC45-B6DC-486D5C284E9C}" srcOrd="0" destOrd="0" presId="urn:microsoft.com/office/officeart/2016/7/layout/VerticalHollowActionList"/>
    <dgm:cxn modelId="{0037523E-B298-554D-BE90-87EB83EA70C2}" type="presParOf" srcId="{35AC2004-461F-5041-8D2E-F761C63B2843}" destId="{D23C3054-DD5E-B643-9669-E9C42B7F6B90}" srcOrd="1" destOrd="0" presId="urn:microsoft.com/office/officeart/2016/7/layout/VerticalHollowActionList"/>
    <dgm:cxn modelId="{4A6459C8-DAFF-E641-AE5E-5C31A5252C69}" type="presParOf" srcId="{4A28F8D6-77D7-9F42-9C93-0FBD4060E72A}" destId="{BE76AE25-3C93-0A48-996A-F0E2218320B9}" srcOrd="11" destOrd="0" presId="urn:microsoft.com/office/officeart/2016/7/layout/VerticalHollowActionList"/>
    <dgm:cxn modelId="{597CE03C-BD5E-3D4C-BBDC-EFADF87EAECF}" type="presParOf" srcId="{4A28F8D6-77D7-9F42-9C93-0FBD4060E72A}" destId="{9A818C96-E6B9-5B4A-81BB-DD1181ED9E54}" srcOrd="12" destOrd="0" presId="urn:microsoft.com/office/officeart/2016/7/layout/VerticalHollowActionList"/>
    <dgm:cxn modelId="{C86DE66C-0610-6546-924A-4FEDE6B12E68}" type="presParOf" srcId="{9A818C96-E6B9-5B4A-81BB-DD1181ED9E54}" destId="{18F13734-C9CC-9043-A060-4605F1ED337B}" srcOrd="0" destOrd="0" presId="urn:microsoft.com/office/officeart/2016/7/layout/VerticalHollowActionList"/>
    <dgm:cxn modelId="{B3B282B5-5061-2D4C-B012-9BA3E94ACBC5}" type="presParOf" srcId="{9A818C96-E6B9-5B4A-81BB-DD1181ED9E54}" destId="{7C844C1B-51B9-7744-ABA2-6974BE9094A3}"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6B7932-0E07-7546-9126-0396B069AAC7}">
      <dsp:nvSpPr>
        <dsp:cNvPr id="0" name=""/>
        <dsp:cNvSpPr/>
      </dsp:nvSpPr>
      <dsp:spPr>
        <a:xfrm>
          <a:off x="930572" y="3032"/>
          <a:ext cx="2833338" cy="1700003"/>
        </a:xfrm>
        <a:prstGeom prst="rect">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dirty="0"/>
            <a:t>High </a:t>
          </a:r>
          <a:r>
            <a:rPr lang="tr-TR" sz="3000" b="1" kern="1200" dirty="0" err="1"/>
            <a:t>Fatality</a:t>
          </a:r>
          <a:r>
            <a:rPr lang="tr-TR" sz="3000" b="1" kern="1200" dirty="0"/>
            <a:t> </a:t>
          </a:r>
          <a:r>
            <a:rPr lang="tr-TR" sz="3000" b="1" kern="1200" dirty="0" err="1"/>
            <a:t>Risks</a:t>
          </a:r>
          <a:endParaRPr lang="en-US" sz="3000" kern="1200" dirty="0"/>
        </a:p>
      </dsp:txBody>
      <dsp:txXfrm>
        <a:off x="930572" y="3032"/>
        <a:ext cx="2833338" cy="1700003"/>
      </dsp:txXfrm>
    </dsp:sp>
    <dsp:sp modelId="{9D189FCF-C960-8B4C-A6F0-E2D9924649BF}">
      <dsp:nvSpPr>
        <dsp:cNvPr id="0" name=""/>
        <dsp:cNvSpPr/>
      </dsp:nvSpPr>
      <dsp:spPr>
        <a:xfrm>
          <a:off x="4047245" y="3032"/>
          <a:ext cx="2833338" cy="1700003"/>
        </a:xfrm>
        <a:prstGeom prst="rect">
          <a:avLst/>
        </a:prstGeom>
        <a:solidFill>
          <a:schemeClr val="accent1">
            <a:shade val="80000"/>
            <a:hueOff val="61249"/>
            <a:satOff val="-878"/>
            <a:lumOff val="512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a:t>Widespread Contamination</a:t>
          </a:r>
          <a:endParaRPr lang="en-US" sz="3000" kern="1200"/>
        </a:p>
      </dsp:txBody>
      <dsp:txXfrm>
        <a:off x="4047245" y="3032"/>
        <a:ext cx="2833338" cy="1700003"/>
      </dsp:txXfrm>
    </dsp:sp>
    <dsp:sp modelId="{87AE6E23-A125-5F47-9158-B077C2CD3D47}">
      <dsp:nvSpPr>
        <dsp:cNvPr id="0" name=""/>
        <dsp:cNvSpPr/>
      </dsp:nvSpPr>
      <dsp:spPr>
        <a:xfrm>
          <a:off x="7163917" y="3032"/>
          <a:ext cx="2833338" cy="1700003"/>
        </a:xfrm>
        <a:prstGeom prst="rect">
          <a:avLst/>
        </a:prstGeom>
        <a:solidFill>
          <a:schemeClr val="accent1">
            <a:shade val="80000"/>
            <a:hueOff val="122498"/>
            <a:satOff val="-1757"/>
            <a:lumOff val="1024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a:t>Rapid Health System Overload</a:t>
          </a:r>
          <a:endParaRPr lang="en-US" sz="3000" kern="1200"/>
        </a:p>
      </dsp:txBody>
      <dsp:txXfrm>
        <a:off x="7163917" y="3032"/>
        <a:ext cx="2833338" cy="1700003"/>
      </dsp:txXfrm>
    </dsp:sp>
    <dsp:sp modelId="{4C868A5B-BFE5-A440-B049-C87E321BD58D}">
      <dsp:nvSpPr>
        <dsp:cNvPr id="0" name=""/>
        <dsp:cNvSpPr/>
      </dsp:nvSpPr>
      <dsp:spPr>
        <a:xfrm>
          <a:off x="930572" y="1986369"/>
          <a:ext cx="2833338" cy="1700003"/>
        </a:xfrm>
        <a:prstGeom prst="rect">
          <a:avLst/>
        </a:prstGeom>
        <a:solidFill>
          <a:schemeClr val="accent1">
            <a:shade val="80000"/>
            <a:hueOff val="183747"/>
            <a:satOff val="-2635"/>
            <a:lumOff val="153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a:t>Panic and Chaos Amplifies Damage</a:t>
          </a:r>
          <a:endParaRPr lang="en-US" sz="3000" kern="1200"/>
        </a:p>
      </dsp:txBody>
      <dsp:txXfrm>
        <a:off x="930572" y="1986369"/>
        <a:ext cx="2833338" cy="1700003"/>
      </dsp:txXfrm>
    </dsp:sp>
    <dsp:sp modelId="{62A70940-F39C-B94D-90AE-3435C459B874}">
      <dsp:nvSpPr>
        <dsp:cNvPr id="0" name=""/>
        <dsp:cNvSpPr/>
      </dsp:nvSpPr>
      <dsp:spPr>
        <a:xfrm>
          <a:off x="4047245" y="1986369"/>
          <a:ext cx="2833338" cy="1700003"/>
        </a:xfrm>
        <a:prstGeom prst="rect">
          <a:avLst/>
        </a:prstGeom>
        <a:solidFill>
          <a:schemeClr val="accent1">
            <a:shade val="80000"/>
            <a:hueOff val="244997"/>
            <a:satOff val="-3514"/>
            <a:lumOff val="204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a:t>Economic and Environmental Costs</a:t>
          </a:r>
          <a:endParaRPr lang="en-US" sz="3000" kern="1200"/>
        </a:p>
      </dsp:txBody>
      <dsp:txXfrm>
        <a:off x="4047245" y="1986369"/>
        <a:ext cx="2833338" cy="1700003"/>
      </dsp:txXfrm>
    </dsp:sp>
    <dsp:sp modelId="{73D4ECA8-31C5-1D4B-91D5-9E042A4596AF}">
      <dsp:nvSpPr>
        <dsp:cNvPr id="0" name=""/>
        <dsp:cNvSpPr/>
      </dsp:nvSpPr>
      <dsp:spPr>
        <a:xfrm>
          <a:off x="7163917" y="1986369"/>
          <a:ext cx="2833338" cy="1700003"/>
        </a:xfrm>
        <a:prstGeom prst="rect">
          <a:avLst/>
        </a:prstGeom>
        <a:solidFill>
          <a:schemeClr val="accent1">
            <a:shade val="80000"/>
            <a:hueOff val="306246"/>
            <a:satOff val="-4392"/>
            <a:lumOff val="256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a:t>Long-Term Risks</a:t>
          </a:r>
          <a:endParaRPr lang="en-US" sz="3000" kern="1200"/>
        </a:p>
      </dsp:txBody>
      <dsp:txXfrm>
        <a:off x="7163917" y="1986369"/>
        <a:ext cx="2833338" cy="17000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DD225-F276-2547-84B0-46E840A7A5CC}">
      <dsp:nvSpPr>
        <dsp:cNvPr id="0" name=""/>
        <dsp:cNvSpPr/>
      </dsp:nvSpPr>
      <dsp:spPr>
        <a:xfrm>
          <a:off x="2181287" y="2250"/>
          <a:ext cx="8725148" cy="651756"/>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292" tIns="165546" rIns="169292" bIns="165546" numCol="1" spcCol="1270" anchor="t" anchorCtr="0">
          <a:noAutofit/>
        </a:bodyPr>
        <a:lstStyle/>
        <a:p>
          <a:pPr marL="0" lvl="0" indent="0" algn="l" defTabSz="622300">
            <a:lnSpc>
              <a:spcPct val="90000"/>
            </a:lnSpc>
            <a:spcBef>
              <a:spcPct val="0"/>
            </a:spcBef>
            <a:spcAft>
              <a:spcPct val="35000"/>
            </a:spcAft>
            <a:buNone/>
          </a:pPr>
          <a:r>
            <a:rPr lang="en-US" sz="1400" kern="1200" dirty="0"/>
            <a:t>Saving Lives</a:t>
          </a:r>
        </a:p>
        <a:p>
          <a:pPr marL="114300" lvl="1" indent="-114300" algn="l" defTabSz="622300">
            <a:lnSpc>
              <a:spcPct val="90000"/>
            </a:lnSpc>
            <a:spcBef>
              <a:spcPct val="0"/>
            </a:spcBef>
            <a:spcAft>
              <a:spcPct val="15000"/>
            </a:spcAft>
            <a:buChar char="•"/>
          </a:pPr>
          <a:r>
            <a:rPr lang="en-US" sz="1400" kern="1200" dirty="0"/>
            <a:t>Protects people from immediate threats like radiation, toxins, or biological agents.</a:t>
          </a:r>
        </a:p>
      </dsp:txBody>
      <dsp:txXfrm>
        <a:off x="2181287" y="2250"/>
        <a:ext cx="8725148" cy="651756"/>
      </dsp:txXfrm>
    </dsp:sp>
    <dsp:sp modelId="{25D5F1EB-5C42-9545-A573-E87160674CDA}">
      <dsp:nvSpPr>
        <dsp:cNvPr id="0" name=""/>
        <dsp:cNvSpPr/>
      </dsp:nvSpPr>
      <dsp:spPr>
        <a:xfrm>
          <a:off x="0" y="2250"/>
          <a:ext cx="2181287" cy="651756"/>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5426" tIns="64379" rIns="115426" bIns="64379" numCol="1" spcCol="1270" anchor="ctr" anchorCtr="0">
          <a:noAutofit/>
        </a:bodyPr>
        <a:lstStyle/>
        <a:p>
          <a:pPr marL="0" lvl="0" indent="0" algn="ctr" defTabSz="622300">
            <a:lnSpc>
              <a:spcPct val="90000"/>
            </a:lnSpc>
            <a:spcBef>
              <a:spcPct val="0"/>
            </a:spcBef>
            <a:spcAft>
              <a:spcPct val="35000"/>
            </a:spcAft>
            <a:buNone/>
          </a:pPr>
          <a:r>
            <a:rPr lang="en-US" sz="1400" kern="1200"/>
            <a:t>Saving</a:t>
          </a:r>
        </a:p>
      </dsp:txBody>
      <dsp:txXfrm>
        <a:off x="0" y="2250"/>
        <a:ext cx="2181287" cy="651756"/>
      </dsp:txXfrm>
    </dsp:sp>
    <dsp:sp modelId="{6083ADF3-A4E8-D444-9E4C-93AB6C56E908}">
      <dsp:nvSpPr>
        <dsp:cNvPr id="0" name=""/>
        <dsp:cNvSpPr/>
      </dsp:nvSpPr>
      <dsp:spPr>
        <a:xfrm>
          <a:off x="2181287" y="693112"/>
          <a:ext cx="8725148" cy="651756"/>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292" tIns="165546" rIns="169292" bIns="165546" numCol="1" spcCol="1270" anchor="t" anchorCtr="0">
          <a:noAutofit/>
        </a:bodyPr>
        <a:lstStyle/>
        <a:p>
          <a:pPr marL="0" lvl="0" indent="0" algn="l" defTabSz="622300">
            <a:lnSpc>
              <a:spcPct val="90000"/>
            </a:lnSpc>
            <a:spcBef>
              <a:spcPct val="0"/>
            </a:spcBef>
            <a:spcAft>
              <a:spcPct val="35000"/>
            </a:spcAft>
            <a:buNone/>
          </a:pPr>
          <a:r>
            <a:rPr lang="en-US" sz="1400" kern="1200"/>
            <a:t>Reducing Secondary Risks</a:t>
          </a:r>
        </a:p>
        <a:p>
          <a:pPr marL="114300" lvl="1" indent="-114300" algn="l" defTabSz="622300">
            <a:lnSpc>
              <a:spcPct val="90000"/>
            </a:lnSpc>
            <a:spcBef>
              <a:spcPct val="0"/>
            </a:spcBef>
            <a:spcAft>
              <a:spcPct val="15000"/>
            </a:spcAft>
            <a:buChar char="•"/>
          </a:pPr>
          <a:r>
            <a:rPr lang="en-US" sz="1400" kern="1200" dirty="0"/>
            <a:t>Prevents contamination spread and further harm to others.</a:t>
          </a:r>
        </a:p>
      </dsp:txBody>
      <dsp:txXfrm>
        <a:off x="2181287" y="693112"/>
        <a:ext cx="8725148" cy="651756"/>
      </dsp:txXfrm>
    </dsp:sp>
    <dsp:sp modelId="{64D26B45-65C5-E942-8304-29D01DD4F6FA}">
      <dsp:nvSpPr>
        <dsp:cNvPr id="0" name=""/>
        <dsp:cNvSpPr/>
      </dsp:nvSpPr>
      <dsp:spPr>
        <a:xfrm>
          <a:off x="0" y="693112"/>
          <a:ext cx="2181287" cy="651756"/>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5426" tIns="64379" rIns="115426" bIns="64379" numCol="1" spcCol="1270" anchor="ctr" anchorCtr="0">
          <a:noAutofit/>
        </a:bodyPr>
        <a:lstStyle/>
        <a:p>
          <a:pPr marL="0" lvl="0" indent="0" algn="ctr" defTabSz="622300">
            <a:lnSpc>
              <a:spcPct val="90000"/>
            </a:lnSpc>
            <a:spcBef>
              <a:spcPct val="0"/>
            </a:spcBef>
            <a:spcAft>
              <a:spcPct val="35000"/>
            </a:spcAft>
            <a:buNone/>
          </a:pPr>
          <a:r>
            <a:rPr lang="en-US" sz="1400" kern="1200"/>
            <a:t>Reducing</a:t>
          </a:r>
        </a:p>
      </dsp:txBody>
      <dsp:txXfrm>
        <a:off x="0" y="693112"/>
        <a:ext cx="2181287" cy="651756"/>
      </dsp:txXfrm>
    </dsp:sp>
    <dsp:sp modelId="{1801AB51-8686-6940-8E3F-34EE135F1D12}">
      <dsp:nvSpPr>
        <dsp:cNvPr id="0" name=""/>
        <dsp:cNvSpPr/>
      </dsp:nvSpPr>
      <dsp:spPr>
        <a:xfrm>
          <a:off x="2181287" y="1383974"/>
          <a:ext cx="8725148" cy="651756"/>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292" tIns="165546" rIns="169292" bIns="165546" numCol="1" spcCol="1270" anchor="t" anchorCtr="0">
          <a:noAutofit/>
        </a:bodyPr>
        <a:lstStyle/>
        <a:p>
          <a:pPr marL="0" lvl="0" indent="0" algn="l" defTabSz="622300">
            <a:lnSpc>
              <a:spcPct val="90000"/>
            </a:lnSpc>
            <a:spcBef>
              <a:spcPct val="0"/>
            </a:spcBef>
            <a:spcAft>
              <a:spcPct val="35000"/>
            </a:spcAft>
            <a:buNone/>
          </a:pPr>
          <a:r>
            <a:rPr lang="en-US" sz="1400" kern="1200" dirty="0"/>
            <a:t>Relieving Pressure on Healthcare</a:t>
          </a:r>
        </a:p>
        <a:p>
          <a:pPr marL="114300" lvl="1" indent="-114300" algn="l" defTabSz="622300">
            <a:lnSpc>
              <a:spcPct val="90000"/>
            </a:lnSpc>
            <a:spcBef>
              <a:spcPct val="0"/>
            </a:spcBef>
            <a:spcAft>
              <a:spcPct val="15000"/>
            </a:spcAft>
            <a:buChar char="•"/>
          </a:pPr>
          <a:r>
            <a:rPr lang="en-US" sz="1400" kern="1200" dirty="0"/>
            <a:t>Ensures organized access to medical care, avoiding system overload.</a:t>
          </a:r>
        </a:p>
      </dsp:txBody>
      <dsp:txXfrm>
        <a:off x="2181287" y="1383974"/>
        <a:ext cx="8725148" cy="651756"/>
      </dsp:txXfrm>
    </dsp:sp>
    <dsp:sp modelId="{221DCDC0-EB42-9A44-BDF9-F0C4B3BB2D9D}">
      <dsp:nvSpPr>
        <dsp:cNvPr id="0" name=""/>
        <dsp:cNvSpPr/>
      </dsp:nvSpPr>
      <dsp:spPr>
        <a:xfrm>
          <a:off x="0" y="1383974"/>
          <a:ext cx="2181287" cy="651756"/>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5426" tIns="64379" rIns="115426" bIns="64379" numCol="1" spcCol="1270" anchor="ctr" anchorCtr="0">
          <a:noAutofit/>
        </a:bodyPr>
        <a:lstStyle/>
        <a:p>
          <a:pPr marL="0" lvl="0" indent="0" algn="ctr" defTabSz="622300">
            <a:lnSpc>
              <a:spcPct val="90000"/>
            </a:lnSpc>
            <a:spcBef>
              <a:spcPct val="0"/>
            </a:spcBef>
            <a:spcAft>
              <a:spcPct val="35000"/>
            </a:spcAft>
            <a:buNone/>
          </a:pPr>
          <a:r>
            <a:rPr lang="en-US" sz="1400" kern="1200"/>
            <a:t>Relieving</a:t>
          </a:r>
        </a:p>
      </dsp:txBody>
      <dsp:txXfrm>
        <a:off x="0" y="1383974"/>
        <a:ext cx="2181287" cy="651756"/>
      </dsp:txXfrm>
    </dsp:sp>
    <dsp:sp modelId="{F0C58D80-78C4-5444-B793-C8004CBDC3D9}">
      <dsp:nvSpPr>
        <dsp:cNvPr id="0" name=""/>
        <dsp:cNvSpPr/>
      </dsp:nvSpPr>
      <dsp:spPr>
        <a:xfrm>
          <a:off x="2181287" y="2074837"/>
          <a:ext cx="8725148" cy="651756"/>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292" tIns="165546" rIns="169292" bIns="165546" numCol="1" spcCol="1270" anchor="t" anchorCtr="0">
          <a:noAutofit/>
        </a:bodyPr>
        <a:lstStyle/>
        <a:p>
          <a:pPr marL="0" lvl="0" indent="0" algn="l" defTabSz="622300">
            <a:lnSpc>
              <a:spcPct val="90000"/>
            </a:lnSpc>
            <a:spcBef>
              <a:spcPct val="0"/>
            </a:spcBef>
            <a:spcAft>
              <a:spcPct val="35000"/>
            </a:spcAft>
            <a:buNone/>
          </a:pPr>
          <a:r>
            <a:rPr lang="en-US" sz="1400" kern="1200"/>
            <a:t>Preventing Panic and Chaos</a:t>
          </a:r>
        </a:p>
        <a:p>
          <a:pPr marL="114300" lvl="1" indent="-114300" algn="l" defTabSz="622300">
            <a:lnSpc>
              <a:spcPct val="90000"/>
            </a:lnSpc>
            <a:spcBef>
              <a:spcPct val="0"/>
            </a:spcBef>
            <a:spcAft>
              <a:spcPct val="15000"/>
            </a:spcAft>
            <a:buChar char="•"/>
          </a:pPr>
          <a:r>
            <a:rPr lang="en-US" sz="1400" kern="1200"/>
            <a:t>Coordinated evacuation minimizes disorder and ensures public safety.</a:t>
          </a:r>
        </a:p>
      </dsp:txBody>
      <dsp:txXfrm>
        <a:off x="2181287" y="2074837"/>
        <a:ext cx="8725148" cy="651756"/>
      </dsp:txXfrm>
    </dsp:sp>
    <dsp:sp modelId="{FDB9E02F-98BF-F945-8241-7FB7DA01C1C4}">
      <dsp:nvSpPr>
        <dsp:cNvPr id="0" name=""/>
        <dsp:cNvSpPr/>
      </dsp:nvSpPr>
      <dsp:spPr>
        <a:xfrm>
          <a:off x="0" y="2074837"/>
          <a:ext cx="2181287" cy="651756"/>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5426" tIns="64379" rIns="115426" bIns="64379" numCol="1" spcCol="1270" anchor="ctr" anchorCtr="0">
          <a:noAutofit/>
        </a:bodyPr>
        <a:lstStyle/>
        <a:p>
          <a:pPr marL="0" lvl="0" indent="0" algn="ctr" defTabSz="622300">
            <a:lnSpc>
              <a:spcPct val="90000"/>
            </a:lnSpc>
            <a:spcBef>
              <a:spcPct val="0"/>
            </a:spcBef>
            <a:spcAft>
              <a:spcPct val="35000"/>
            </a:spcAft>
            <a:buNone/>
          </a:pPr>
          <a:r>
            <a:rPr lang="en-US" sz="1400" kern="1200"/>
            <a:t>Preventing</a:t>
          </a:r>
        </a:p>
      </dsp:txBody>
      <dsp:txXfrm>
        <a:off x="0" y="2074837"/>
        <a:ext cx="2181287" cy="651756"/>
      </dsp:txXfrm>
    </dsp:sp>
    <dsp:sp modelId="{85888672-0E9F-324D-827C-4945AB3E89E4}">
      <dsp:nvSpPr>
        <dsp:cNvPr id="0" name=""/>
        <dsp:cNvSpPr/>
      </dsp:nvSpPr>
      <dsp:spPr>
        <a:xfrm>
          <a:off x="2181287" y="2765699"/>
          <a:ext cx="8725148" cy="651756"/>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292" tIns="165546" rIns="169292" bIns="165546" numCol="1" spcCol="1270" anchor="t" anchorCtr="0">
          <a:noAutofit/>
        </a:bodyPr>
        <a:lstStyle/>
        <a:p>
          <a:pPr marL="0" lvl="0" indent="0" algn="l" defTabSz="622300">
            <a:lnSpc>
              <a:spcPct val="90000"/>
            </a:lnSpc>
            <a:spcBef>
              <a:spcPct val="0"/>
            </a:spcBef>
            <a:spcAft>
              <a:spcPct val="35000"/>
            </a:spcAft>
            <a:buNone/>
          </a:pPr>
          <a:r>
            <a:rPr lang="en-US" sz="1400" kern="1200"/>
            <a:t>Mitigating Long-Term Health Risks</a:t>
          </a:r>
        </a:p>
        <a:p>
          <a:pPr marL="114300" lvl="1" indent="-114300" algn="l" defTabSz="622300">
            <a:lnSpc>
              <a:spcPct val="90000"/>
            </a:lnSpc>
            <a:spcBef>
              <a:spcPct val="0"/>
            </a:spcBef>
            <a:spcAft>
              <a:spcPct val="15000"/>
            </a:spcAft>
            <a:buChar char="•"/>
          </a:pPr>
          <a:r>
            <a:rPr lang="en-US" sz="1400" kern="1200"/>
            <a:t>Reduces exposure to hazardous materials, limiting future health issues.</a:t>
          </a:r>
        </a:p>
      </dsp:txBody>
      <dsp:txXfrm>
        <a:off x="2181287" y="2765699"/>
        <a:ext cx="8725148" cy="651756"/>
      </dsp:txXfrm>
    </dsp:sp>
    <dsp:sp modelId="{AD63A4EB-D2A3-6145-8C8D-E90C5B078148}">
      <dsp:nvSpPr>
        <dsp:cNvPr id="0" name=""/>
        <dsp:cNvSpPr/>
      </dsp:nvSpPr>
      <dsp:spPr>
        <a:xfrm>
          <a:off x="0" y="2765699"/>
          <a:ext cx="2181287" cy="651756"/>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5426" tIns="64379" rIns="115426" bIns="64379" numCol="1" spcCol="1270" anchor="ctr" anchorCtr="0">
          <a:noAutofit/>
        </a:bodyPr>
        <a:lstStyle/>
        <a:p>
          <a:pPr marL="0" lvl="0" indent="0" algn="ctr" defTabSz="622300">
            <a:lnSpc>
              <a:spcPct val="90000"/>
            </a:lnSpc>
            <a:spcBef>
              <a:spcPct val="0"/>
            </a:spcBef>
            <a:spcAft>
              <a:spcPct val="35000"/>
            </a:spcAft>
            <a:buNone/>
          </a:pPr>
          <a:r>
            <a:rPr lang="en-US" sz="1400" kern="1200"/>
            <a:t>Mitigating</a:t>
          </a:r>
        </a:p>
      </dsp:txBody>
      <dsp:txXfrm>
        <a:off x="0" y="2765699"/>
        <a:ext cx="2181287" cy="651756"/>
      </dsp:txXfrm>
    </dsp:sp>
    <dsp:sp modelId="{D23C3054-DD5E-B643-9669-E9C42B7F6B90}">
      <dsp:nvSpPr>
        <dsp:cNvPr id="0" name=""/>
        <dsp:cNvSpPr/>
      </dsp:nvSpPr>
      <dsp:spPr>
        <a:xfrm>
          <a:off x="2181287" y="3456561"/>
          <a:ext cx="8725148" cy="651756"/>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292" tIns="165546" rIns="169292" bIns="165546" numCol="1" spcCol="1270" anchor="t" anchorCtr="0">
          <a:noAutofit/>
        </a:bodyPr>
        <a:lstStyle/>
        <a:p>
          <a:pPr marL="0" lvl="0" indent="0" algn="l" defTabSz="622300">
            <a:lnSpc>
              <a:spcPct val="90000"/>
            </a:lnSpc>
            <a:spcBef>
              <a:spcPct val="0"/>
            </a:spcBef>
            <a:spcAft>
              <a:spcPct val="35000"/>
            </a:spcAft>
            <a:buNone/>
          </a:pPr>
          <a:r>
            <a:rPr lang="en-US" sz="1400" kern="1200"/>
            <a:t>Protecting Critical Infrastructure</a:t>
          </a:r>
        </a:p>
        <a:p>
          <a:pPr marL="114300" lvl="1" indent="-114300" algn="l" defTabSz="622300">
            <a:lnSpc>
              <a:spcPct val="90000"/>
            </a:lnSpc>
            <a:spcBef>
              <a:spcPct val="0"/>
            </a:spcBef>
            <a:spcAft>
              <a:spcPct val="15000"/>
            </a:spcAft>
            <a:buChar char="•"/>
          </a:pPr>
          <a:r>
            <a:rPr lang="en-US" sz="1400" kern="1200"/>
            <a:t>Allows better response by safeguarding affected areas.</a:t>
          </a:r>
        </a:p>
      </dsp:txBody>
      <dsp:txXfrm>
        <a:off x="2181287" y="3456561"/>
        <a:ext cx="8725148" cy="651756"/>
      </dsp:txXfrm>
    </dsp:sp>
    <dsp:sp modelId="{CEF00CBC-0A06-CC45-B6DC-486D5C284E9C}">
      <dsp:nvSpPr>
        <dsp:cNvPr id="0" name=""/>
        <dsp:cNvSpPr/>
      </dsp:nvSpPr>
      <dsp:spPr>
        <a:xfrm>
          <a:off x="0" y="3456561"/>
          <a:ext cx="2181287" cy="651756"/>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5426" tIns="64379" rIns="115426" bIns="64379" numCol="1" spcCol="1270" anchor="ctr" anchorCtr="0">
          <a:noAutofit/>
        </a:bodyPr>
        <a:lstStyle/>
        <a:p>
          <a:pPr marL="0" lvl="0" indent="0" algn="ctr" defTabSz="622300">
            <a:lnSpc>
              <a:spcPct val="90000"/>
            </a:lnSpc>
            <a:spcBef>
              <a:spcPct val="0"/>
            </a:spcBef>
            <a:spcAft>
              <a:spcPct val="35000"/>
            </a:spcAft>
            <a:buNone/>
          </a:pPr>
          <a:r>
            <a:rPr lang="en-US" sz="1400" kern="1200"/>
            <a:t>Protecting</a:t>
          </a:r>
        </a:p>
      </dsp:txBody>
      <dsp:txXfrm>
        <a:off x="0" y="3456561"/>
        <a:ext cx="2181287" cy="651756"/>
      </dsp:txXfrm>
    </dsp:sp>
    <dsp:sp modelId="{7C844C1B-51B9-7744-ABA2-6974BE9094A3}">
      <dsp:nvSpPr>
        <dsp:cNvPr id="0" name=""/>
        <dsp:cNvSpPr/>
      </dsp:nvSpPr>
      <dsp:spPr>
        <a:xfrm>
          <a:off x="2181287" y="4147423"/>
          <a:ext cx="8725148" cy="651756"/>
        </a:xfrm>
        <a:prstGeom prst="rect">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9292" tIns="165546" rIns="169292" bIns="165546" numCol="1" spcCol="1270" anchor="t" anchorCtr="0">
          <a:noAutofit/>
        </a:bodyPr>
        <a:lstStyle/>
        <a:p>
          <a:pPr marL="0" lvl="0" indent="0" algn="l" defTabSz="622300">
            <a:lnSpc>
              <a:spcPct val="90000"/>
            </a:lnSpc>
            <a:spcBef>
              <a:spcPct val="0"/>
            </a:spcBef>
            <a:spcAft>
              <a:spcPct val="35000"/>
            </a:spcAft>
            <a:buNone/>
          </a:pPr>
          <a:r>
            <a:rPr lang="en-US" sz="1400" kern="1200"/>
            <a:t>Boosting Public Trust and Morale</a:t>
          </a:r>
        </a:p>
        <a:p>
          <a:pPr marL="114300" lvl="1" indent="-114300" algn="l" defTabSz="622300">
            <a:lnSpc>
              <a:spcPct val="90000"/>
            </a:lnSpc>
            <a:spcBef>
              <a:spcPct val="0"/>
            </a:spcBef>
            <a:spcAft>
              <a:spcPct val="15000"/>
            </a:spcAft>
            <a:buChar char="•"/>
          </a:pPr>
          <a:r>
            <a:rPr lang="en-US" sz="1400" kern="1200"/>
            <a:t>Effective evacuations foster trust in authorities and maintain societal order.</a:t>
          </a:r>
        </a:p>
      </dsp:txBody>
      <dsp:txXfrm>
        <a:off x="2181287" y="4147423"/>
        <a:ext cx="8725148" cy="651756"/>
      </dsp:txXfrm>
    </dsp:sp>
    <dsp:sp modelId="{18F13734-C9CC-9043-A060-4605F1ED337B}">
      <dsp:nvSpPr>
        <dsp:cNvPr id="0" name=""/>
        <dsp:cNvSpPr/>
      </dsp:nvSpPr>
      <dsp:spPr>
        <a:xfrm>
          <a:off x="0" y="4147423"/>
          <a:ext cx="2181287" cy="651756"/>
        </a:xfrm>
        <a:prstGeom prst="rect">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5426" tIns="64379" rIns="115426" bIns="64379" numCol="1" spcCol="1270" anchor="ctr" anchorCtr="0">
          <a:noAutofit/>
        </a:bodyPr>
        <a:lstStyle/>
        <a:p>
          <a:pPr marL="0" lvl="0" indent="0" algn="ctr" defTabSz="622300">
            <a:lnSpc>
              <a:spcPct val="90000"/>
            </a:lnSpc>
            <a:spcBef>
              <a:spcPct val="0"/>
            </a:spcBef>
            <a:spcAft>
              <a:spcPct val="35000"/>
            </a:spcAft>
            <a:buNone/>
          </a:pPr>
          <a:r>
            <a:rPr lang="en-US" sz="1400" kern="1200"/>
            <a:t>Boosting</a:t>
          </a:r>
        </a:p>
      </dsp:txBody>
      <dsp:txXfrm>
        <a:off x="0" y="4147423"/>
        <a:ext cx="2181287" cy="6517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11/19/24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11/19/24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11/19/24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11/19/24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11/19/24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11/19/24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11/19/24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11/19/24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11/19/24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003160" y="4501453"/>
            <a:ext cx="8182230" cy="1065836"/>
          </a:xfrm>
        </p:spPr>
        <p:txBody>
          <a:bodyPr anchor="ctr">
            <a:normAutofit/>
          </a:bodyPr>
          <a:lstStyle/>
          <a:p>
            <a:pPr>
              <a:lnSpc>
                <a:spcPct val="90000"/>
              </a:lnSpc>
            </a:pPr>
            <a:r>
              <a:rPr lang="en-US" sz="3100" dirty="0"/>
              <a:t>Critical Moments, Critical Decisions:</a:t>
            </a:r>
            <a:br>
              <a:rPr lang="en-US" sz="3100" dirty="0"/>
            </a:br>
            <a:r>
              <a:rPr lang="en-US" sz="3100" dirty="0"/>
              <a:t>5W 1H of Evacuation in CBRN Response</a:t>
            </a:r>
          </a:p>
        </p:txBody>
      </p:sp>
      <p:sp>
        <p:nvSpPr>
          <p:cNvPr id="3" name="Subtitle 2"/>
          <p:cNvSpPr>
            <a:spLocks noGrp="1"/>
          </p:cNvSpPr>
          <p:nvPr>
            <p:ph type="subTitle" idx="1"/>
          </p:nvPr>
        </p:nvSpPr>
        <p:spPr>
          <a:xfrm>
            <a:off x="2003161" y="5647504"/>
            <a:ext cx="8182233" cy="552659"/>
          </a:xfrm>
        </p:spPr>
        <p:txBody>
          <a:bodyPr anchor="ctr">
            <a:normAutofit/>
          </a:bodyPr>
          <a:lstStyle/>
          <a:p>
            <a:pPr>
              <a:lnSpc>
                <a:spcPct val="90000"/>
              </a:lnSpc>
            </a:pPr>
            <a:r>
              <a:rPr lang="tr-TR"/>
              <a:t>Dr. Veda Duman Kantarcıoğlu</a:t>
            </a:r>
          </a:p>
        </p:txBody>
      </p:sp>
      <p:pic>
        <p:nvPicPr>
          <p:cNvPr id="7" name="Picture 2" descr="logo">
            <a:extLst>
              <a:ext uri="{FF2B5EF4-FFF2-40B4-BE49-F238E27FC236}">
                <a16:creationId xmlns:a16="http://schemas.microsoft.com/office/drawing/2014/main" id="{844E3813-29C8-5981-9FF5-06E92CC4F32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553026" y="1571151"/>
            <a:ext cx="5085947" cy="2509176"/>
          </a:xfrm>
          <a:prstGeom prst="rect">
            <a:avLst/>
          </a:prstGeom>
          <a:noFill/>
          <a:extLst>
            <a:ext uri="{909E8E84-426E-40DD-AFC4-6F175D3DCCD1}">
              <a14:hiddenFill xmlns:a14="http://schemas.microsoft.com/office/drawing/2010/main">
                <a:solidFill>
                  <a:srgbClr val="FFFFFF"/>
                </a:solidFill>
              </a14:hiddenFill>
            </a:ext>
          </a:extLst>
        </p:spPr>
      </p:pic>
      <p:sp>
        <p:nvSpPr>
          <p:cNvPr id="2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560" y="5594358"/>
            <a:ext cx="2468880" cy="18288"/>
          </a:xfrm>
          <a:custGeom>
            <a:avLst/>
            <a:gdLst>
              <a:gd name="connsiteX0" fmla="*/ 0 w 2468880"/>
              <a:gd name="connsiteY0" fmla="*/ 0 h 18288"/>
              <a:gd name="connsiteX1" fmla="*/ 592531 w 2468880"/>
              <a:gd name="connsiteY1" fmla="*/ 0 h 18288"/>
              <a:gd name="connsiteX2" fmla="*/ 1160374 w 2468880"/>
              <a:gd name="connsiteY2" fmla="*/ 0 h 18288"/>
              <a:gd name="connsiteX3" fmla="*/ 1728216 w 2468880"/>
              <a:gd name="connsiteY3" fmla="*/ 0 h 18288"/>
              <a:gd name="connsiteX4" fmla="*/ 2468880 w 2468880"/>
              <a:gd name="connsiteY4" fmla="*/ 0 h 18288"/>
              <a:gd name="connsiteX5" fmla="*/ 2468880 w 2468880"/>
              <a:gd name="connsiteY5" fmla="*/ 18288 h 18288"/>
              <a:gd name="connsiteX6" fmla="*/ 1802282 w 2468880"/>
              <a:gd name="connsiteY6" fmla="*/ 18288 h 18288"/>
              <a:gd name="connsiteX7" fmla="*/ 1209751 w 2468880"/>
              <a:gd name="connsiteY7" fmla="*/ 18288 h 18288"/>
              <a:gd name="connsiteX8" fmla="*/ 641909 w 2468880"/>
              <a:gd name="connsiteY8" fmla="*/ 18288 h 18288"/>
              <a:gd name="connsiteX9" fmla="*/ 0 w 2468880"/>
              <a:gd name="connsiteY9" fmla="*/ 18288 h 18288"/>
              <a:gd name="connsiteX10" fmla="*/ 0 w 246888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880" h="18288"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302" y="4771"/>
                  <a:pt x="2469633" y="12323"/>
                  <a:pt x="2468880" y="18288"/>
                </a:cubicBezTo>
                <a:cubicBezTo>
                  <a:pt x="2229297" y="-14659"/>
                  <a:pt x="2066775" y="30253"/>
                  <a:pt x="1802282" y="18288"/>
                </a:cubicBezTo>
                <a:cubicBezTo>
                  <a:pt x="1537789" y="6323"/>
                  <a:pt x="1379930" y="22266"/>
                  <a:pt x="1209751" y="18288"/>
                </a:cubicBezTo>
                <a:cubicBezTo>
                  <a:pt x="1039572" y="14310"/>
                  <a:pt x="837025" y="12850"/>
                  <a:pt x="641909" y="18288"/>
                </a:cubicBezTo>
                <a:cubicBezTo>
                  <a:pt x="446793" y="23726"/>
                  <a:pt x="170561" y="18472"/>
                  <a:pt x="0" y="18288"/>
                </a:cubicBezTo>
                <a:cubicBezTo>
                  <a:pt x="841" y="12879"/>
                  <a:pt x="-726" y="3977"/>
                  <a:pt x="0" y="0"/>
                </a:cubicBezTo>
                <a:close/>
              </a:path>
              <a:path w="2468880" h="18288"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8266" y="8857"/>
                  <a:pt x="2469384" y="13619"/>
                  <a:pt x="2468880" y="18288"/>
                </a:cubicBezTo>
                <a:cubicBezTo>
                  <a:pt x="2271330" y="36599"/>
                  <a:pt x="2001027" y="31554"/>
                  <a:pt x="1876349" y="18288"/>
                </a:cubicBezTo>
                <a:cubicBezTo>
                  <a:pt x="1751671" y="5022"/>
                  <a:pt x="1364652" y="15063"/>
                  <a:pt x="1209751" y="18288"/>
                </a:cubicBezTo>
                <a:cubicBezTo>
                  <a:pt x="1054850" y="21513"/>
                  <a:pt x="748438" y="20074"/>
                  <a:pt x="617220" y="18288"/>
                </a:cubicBezTo>
                <a:cubicBezTo>
                  <a:pt x="486002" y="16502"/>
                  <a:pt x="237432" y="27200"/>
                  <a:pt x="0" y="18288"/>
                </a:cubicBezTo>
                <a:cubicBezTo>
                  <a:pt x="-487" y="10816"/>
                  <a:pt x="-839" y="6058"/>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067020AC-7CF9-47DE-47E4-8576FBF9A8E4}"/>
              </a:ext>
            </a:extLst>
          </p:cNvPr>
          <p:cNvSpPr>
            <a:spLocks noGrp="1"/>
          </p:cNvSpPr>
          <p:nvPr>
            <p:ph type="title"/>
          </p:nvPr>
        </p:nvSpPr>
        <p:spPr>
          <a:xfrm>
            <a:off x="826396" y="586855"/>
            <a:ext cx="4230100" cy="3387497"/>
          </a:xfrm>
        </p:spPr>
        <p:txBody>
          <a:bodyPr anchor="b">
            <a:normAutofit/>
          </a:bodyPr>
          <a:lstStyle/>
          <a:p>
            <a:pPr algn="r"/>
            <a:r>
              <a:rPr lang="tr-TR" sz="4000" b="1">
                <a:solidFill>
                  <a:srgbClr val="FFFFFF"/>
                </a:solidFill>
              </a:rPr>
              <a:t>Challenges of Mass Evacuation during CBRN incidents</a:t>
            </a:r>
            <a:endParaRPr lang="tr-TR" sz="4000">
              <a:solidFill>
                <a:srgbClr val="FFFFFF"/>
              </a:solidFill>
            </a:endParaRPr>
          </a:p>
        </p:txBody>
      </p:sp>
      <p:sp>
        <p:nvSpPr>
          <p:cNvPr id="8" name="Rectangle 3">
            <a:extLst>
              <a:ext uri="{FF2B5EF4-FFF2-40B4-BE49-F238E27FC236}">
                <a16:creationId xmlns:a16="http://schemas.microsoft.com/office/drawing/2014/main" id="{9D7E310A-F5D0-4F9E-99E1-0181FB047D9B}"/>
              </a:ext>
            </a:extLst>
          </p:cNvPr>
          <p:cNvSpPr>
            <a:spLocks noGrp="1" noChangeArrowheads="1"/>
          </p:cNvSpPr>
          <p:nvPr>
            <p:ph idx="1"/>
          </p:nvPr>
        </p:nvSpPr>
        <p:spPr bwMode="auto">
          <a:xfrm>
            <a:off x="6503158" y="649480"/>
            <a:ext cx="4862447" cy="554604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Sheltering and Medical Care</a:t>
            </a:r>
            <a:r>
              <a:rPr lang="tr-TR" altLang="tr-TR" sz="1700">
                <a:latin typeface="Arial" panose="020B0604020202020204" pitchFamily="34" charset="0"/>
              </a:rPr>
              <a:t>: Providing sufficient shelter, healthcare, and basic needs for evacuees is a major logistical challenge.</a:t>
            </a:r>
          </a:p>
          <a:p>
            <a:pPr marL="0" indent="0" defTabSz="914400" eaLnBrk="0" fontAlgn="base" hangingPunct="0">
              <a:lnSpc>
                <a:spcPct val="90000"/>
              </a:lnSpc>
              <a:spcBef>
                <a:spcPct val="0"/>
              </a:spcBef>
              <a:spcAft>
                <a:spcPts val="600"/>
              </a:spcAft>
              <a:buNone/>
            </a:pPr>
            <a:endParaRPr lang="tr-TR" altLang="tr-TR" sz="170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Vulnerable Populations</a:t>
            </a:r>
            <a:r>
              <a:rPr lang="tr-TR" altLang="tr-TR" sz="1700">
                <a:latin typeface="Arial" panose="020B0604020202020204" pitchFamily="34" charset="0"/>
              </a:rPr>
              <a:t>: Special needs of vulnerable groups (e.g., elderly, disabled, children) add complexity to the evacuation.</a:t>
            </a:r>
          </a:p>
          <a:p>
            <a:pPr marL="0" indent="0" defTabSz="914400" eaLnBrk="0" fontAlgn="base" hangingPunct="0">
              <a:lnSpc>
                <a:spcPct val="90000"/>
              </a:lnSpc>
              <a:spcBef>
                <a:spcPct val="0"/>
              </a:spcBef>
              <a:spcAft>
                <a:spcPts val="600"/>
              </a:spcAft>
              <a:buNone/>
            </a:pPr>
            <a:endParaRPr lang="tr-TR" altLang="tr-TR" sz="170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Sustainability of Evacuation</a:t>
            </a:r>
            <a:r>
              <a:rPr lang="tr-TR" altLang="tr-TR" sz="1700">
                <a:latin typeface="Arial" panose="020B0604020202020204" pitchFamily="34" charset="0"/>
              </a:rPr>
              <a:t>: Long-term evacuations require effective resource management and safe relocation options.</a:t>
            </a:r>
          </a:p>
          <a:p>
            <a:pPr marL="0" indent="0" defTabSz="914400" eaLnBrk="0" fontAlgn="base" hangingPunct="0">
              <a:lnSpc>
                <a:spcPct val="90000"/>
              </a:lnSpc>
              <a:spcBef>
                <a:spcPct val="0"/>
              </a:spcBef>
              <a:spcAft>
                <a:spcPts val="600"/>
              </a:spcAft>
              <a:buNone/>
            </a:pPr>
            <a:endParaRPr lang="tr-TR" altLang="tr-TR" sz="170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Psychological Impact</a:t>
            </a:r>
            <a:r>
              <a:rPr lang="tr-TR" altLang="tr-TR" sz="1700">
                <a:latin typeface="Arial" panose="020B0604020202020204" pitchFamily="34" charset="0"/>
              </a:rPr>
              <a:t>: CBRN events can cause significant psychological stress, affecting public cooperation and response.</a:t>
            </a:r>
          </a:p>
          <a:p>
            <a:pPr marL="0" indent="0" defTabSz="914400" eaLnBrk="0" fontAlgn="base" hangingPunct="0">
              <a:lnSpc>
                <a:spcPct val="90000"/>
              </a:lnSpc>
              <a:spcBef>
                <a:spcPct val="0"/>
              </a:spcBef>
              <a:spcAft>
                <a:spcPts val="600"/>
              </a:spcAft>
              <a:buNone/>
            </a:pPr>
            <a:endParaRPr lang="tr-TR" altLang="tr-TR" sz="170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Legal and Ethical Issues</a:t>
            </a:r>
            <a:r>
              <a:rPr lang="tr-TR" altLang="tr-TR" sz="1700">
                <a:latin typeface="Arial" panose="020B0604020202020204" pitchFamily="34" charset="0"/>
              </a:rPr>
              <a:t>: Mandatory evacuations and liability concerns raise legal and ethical challenges during a CBRN event.</a:t>
            </a:r>
          </a:p>
        </p:txBody>
      </p:sp>
    </p:spTree>
    <p:extLst>
      <p:ext uri="{BB962C8B-B14F-4D97-AF65-F5344CB8AC3E}">
        <p14:creationId xmlns:p14="http://schemas.microsoft.com/office/powerpoint/2010/main" val="3249109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376297" y="502022"/>
            <a:ext cx="7266222" cy="1642969"/>
          </a:xfrm>
        </p:spPr>
        <p:txBody>
          <a:bodyPr anchor="b">
            <a:normAutofit/>
          </a:bodyPr>
          <a:lstStyle/>
          <a:p>
            <a:r>
              <a:rPr lang="en-US" sz="3500"/>
              <a:t>Key Lessons Learned</a:t>
            </a:r>
          </a:p>
        </p:txBody>
      </p:sp>
      <p:sp>
        <p:nvSpPr>
          <p:cNvPr id="3" name="Content Placeholder 2"/>
          <p:cNvSpPr>
            <a:spLocks noGrp="1"/>
          </p:cNvSpPr>
          <p:nvPr>
            <p:ph idx="1"/>
          </p:nvPr>
        </p:nvSpPr>
        <p:spPr>
          <a:xfrm>
            <a:off x="2376297" y="2418409"/>
            <a:ext cx="7266222" cy="3454358"/>
          </a:xfrm>
        </p:spPr>
        <p:txBody>
          <a:bodyPr anchor="t">
            <a:normAutofit/>
          </a:bodyPr>
          <a:lstStyle/>
          <a:p>
            <a:r>
              <a:rPr lang="en-US" sz="1700" dirty="0"/>
              <a:t>Preparedness: Pre-design evacuation plans for high-risk areas.</a:t>
            </a:r>
          </a:p>
          <a:p>
            <a:r>
              <a:rPr lang="en-US" sz="1700" dirty="0"/>
              <a:t>Coordination: Multi-agency collaboration to ensure resource availability.</a:t>
            </a:r>
          </a:p>
          <a:p>
            <a:r>
              <a:rPr lang="en-US" sz="1700" dirty="0"/>
              <a:t>Communication: Clear, transparent messaging to maintain public trust.</a:t>
            </a:r>
          </a:p>
          <a:p>
            <a:r>
              <a:rPr lang="en-US" sz="1700" dirty="0"/>
              <a:t>Training: Regular drills for emergency responders and public education campaigns.</a:t>
            </a:r>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524000" y="6400800"/>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52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9851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56851" y="637762"/>
            <a:ext cx="9888496" cy="900131"/>
          </a:xfrm>
        </p:spPr>
        <p:txBody>
          <a:bodyPr anchor="t">
            <a:normAutofit/>
          </a:bodyPr>
          <a:lstStyle/>
          <a:p>
            <a:pPr algn="l"/>
            <a:r>
              <a:rPr lang="en-US" sz="4000">
                <a:solidFill>
                  <a:schemeClr val="bg1"/>
                </a:solidFill>
              </a:rPr>
              <a:t>The 5W 1H Method</a:t>
            </a:r>
          </a:p>
        </p:txBody>
      </p:sp>
      <p:sp>
        <p:nvSpPr>
          <p:cNvPr id="23" name="Rectangle 22">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55548" y="2217343"/>
            <a:ext cx="9880893" cy="3959619"/>
          </a:xfrm>
        </p:spPr>
        <p:txBody>
          <a:bodyPr>
            <a:normAutofit/>
          </a:bodyPr>
          <a:lstStyle/>
          <a:p>
            <a:r>
              <a:rPr lang="en-US" sz="2400"/>
              <a:t>The 5W 1H method is widely used in critical decision-making processes:</a:t>
            </a:r>
          </a:p>
          <a:p>
            <a:pPr marL="0" indent="0">
              <a:buNone/>
            </a:pPr>
            <a:r>
              <a:rPr lang="en-US" sz="2400"/>
              <a:t>	- Who: Who needs to be evacuated?</a:t>
            </a:r>
          </a:p>
          <a:p>
            <a:pPr marL="0" indent="0">
              <a:buNone/>
            </a:pPr>
            <a:r>
              <a:rPr lang="en-US" sz="2400"/>
              <a:t>	- What: What measures should be taken?</a:t>
            </a:r>
          </a:p>
          <a:p>
            <a:pPr marL="0" indent="0">
              <a:buNone/>
            </a:pPr>
            <a:r>
              <a:rPr lang="en-US" sz="2400"/>
              <a:t>	- Where: Where will the evacuation take place?</a:t>
            </a:r>
          </a:p>
          <a:p>
            <a:pPr marL="0" indent="0">
              <a:buNone/>
            </a:pPr>
            <a:r>
              <a:rPr lang="en-US" sz="2400"/>
              <a:t>	- When: When should the evacuation start?</a:t>
            </a:r>
          </a:p>
          <a:p>
            <a:pPr marL="0" indent="0">
              <a:buNone/>
            </a:pPr>
            <a:r>
              <a:rPr lang="en-US" sz="2400"/>
              <a:t>	- Why: Why are these measures chosen?</a:t>
            </a:r>
          </a:p>
          <a:p>
            <a:pPr marL="0" indent="0">
              <a:buNone/>
            </a:pPr>
            <a:r>
              <a:rPr lang="en-US" sz="2400"/>
              <a:t>	- How: How should the evacuation be executed?</a:t>
            </a:r>
          </a:p>
        </p:txBody>
      </p:sp>
    </p:spTree>
    <p:extLst>
      <p:ext uri="{BB962C8B-B14F-4D97-AF65-F5344CB8AC3E}">
        <p14:creationId xmlns:p14="http://schemas.microsoft.com/office/powerpoint/2010/main" val="2609897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Who: Who Needs to Be Evacuated?</a:t>
            </a:r>
          </a:p>
        </p:txBody>
      </p:sp>
      <p:sp>
        <p:nvSpPr>
          <p:cNvPr id="3" name="Content Placeholder 2"/>
          <p:cNvSpPr>
            <a:spLocks noGrp="1"/>
          </p:cNvSpPr>
          <p:nvPr>
            <p:ph idx="1"/>
          </p:nvPr>
        </p:nvSpPr>
        <p:spPr>
          <a:xfrm>
            <a:off x="6503158" y="649480"/>
            <a:ext cx="4862447" cy="5546047"/>
          </a:xfrm>
        </p:spPr>
        <p:txBody>
          <a:bodyPr anchor="ctr">
            <a:normAutofit/>
          </a:bodyPr>
          <a:lstStyle/>
          <a:p>
            <a:r>
              <a:rPr lang="en-US" sz="2000"/>
              <a:t>Affected Individuals: Especially vulnerable groups (elderly, children, pregnant women, patients).</a:t>
            </a:r>
          </a:p>
          <a:p>
            <a:r>
              <a:rPr lang="en-US" sz="2000"/>
              <a:t>Emergency Response Teams: Health, safety, and CBRN specialists on site.</a:t>
            </a:r>
          </a:p>
          <a:p>
            <a:r>
              <a:rPr lang="en-US" sz="2000"/>
              <a:t>Sensitive Facilities: Schools, hospitals, and care centers.</a:t>
            </a:r>
          </a:p>
        </p:txBody>
      </p:sp>
    </p:spTree>
    <p:extLst>
      <p:ext uri="{BB962C8B-B14F-4D97-AF65-F5344CB8AC3E}">
        <p14:creationId xmlns:p14="http://schemas.microsoft.com/office/powerpoint/2010/main" val="3274343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What: What Measures Should Be Taken?</a:t>
            </a:r>
          </a:p>
        </p:txBody>
      </p:sp>
      <p:sp>
        <p:nvSpPr>
          <p:cNvPr id="3" name="Content Placeholder 2"/>
          <p:cNvSpPr>
            <a:spLocks noGrp="1"/>
          </p:cNvSpPr>
          <p:nvPr>
            <p:ph idx="1"/>
          </p:nvPr>
        </p:nvSpPr>
        <p:spPr>
          <a:xfrm>
            <a:off x="6503158" y="649480"/>
            <a:ext cx="4862447" cy="5546047"/>
          </a:xfrm>
        </p:spPr>
        <p:txBody>
          <a:bodyPr anchor="ctr">
            <a:normAutofit/>
          </a:bodyPr>
          <a:lstStyle/>
          <a:p>
            <a:r>
              <a:rPr lang="en-US" sz="2000"/>
              <a:t>Safety Measures: Protective clothing, masks, and decontamination steps.</a:t>
            </a:r>
          </a:p>
          <a:p>
            <a:r>
              <a:rPr lang="en-US" sz="2000"/>
              <a:t>Public Information: Informing the public about evacuation procedures.</a:t>
            </a:r>
          </a:p>
          <a:p>
            <a:r>
              <a:rPr lang="en-US" sz="2000"/>
              <a:t>Equipment: Radiation detectors, gas masks, sterilization kits,etc.</a:t>
            </a:r>
          </a:p>
        </p:txBody>
      </p:sp>
    </p:spTree>
    <p:extLst>
      <p:ext uri="{BB962C8B-B14F-4D97-AF65-F5344CB8AC3E}">
        <p14:creationId xmlns:p14="http://schemas.microsoft.com/office/powerpoint/2010/main" val="2880801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Where: Where Will the Evacuation Take Place?</a:t>
            </a:r>
          </a:p>
        </p:txBody>
      </p:sp>
      <p:sp>
        <p:nvSpPr>
          <p:cNvPr id="3" name="Content Placeholder 2"/>
          <p:cNvSpPr>
            <a:spLocks noGrp="1"/>
          </p:cNvSpPr>
          <p:nvPr>
            <p:ph idx="1"/>
          </p:nvPr>
        </p:nvSpPr>
        <p:spPr>
          <a:xfrm>
            <a:off x="6503158" y="649480"/>
            <a:ext cx="4862447" cy="5546047"/>
          </a:xfrm>
        </p:spPr>
        <p:txBody>
          <a:bodyPr anchor="ctr">
            <a:normAutofit/>
          </a:bodyPr>
          <a:lstStyle/>
          <a:p>
            <a:r>
              <a:rPr lang="en-US" sz="2000"/>
              <a:t>Assembly Areas: Identify safe evacuation zones.</a:t>
            </a:r>
          </a:p>
          <a:p>
            <a:r>
              <a:rPr lang="en-US" sz="2000"/>
              <a:t>Contamination Zones: Map areas with high hazard levels.</a:t>
            </a:r>
          </a:p>
          <a:p>
            <a:r>
              <a:rPr lang="en-US" sz="2000"/>
              <a:t>Safe Routes: Determine and inspect evacuation routes.</a:t>
            </a:r>
          </a:p>
        </p:txBody>
      </p:sp>
    </p:spTree>
    <p:extLst>
      <p:ext uri="{BB962C8B-B14F-4D97-AF65-F5344CB8AC3E}">
        <p14:creationId xmlns:p14="http://schemas.microsoft.com/office/powerpoint/2010/main" val="3013506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When: When Should the Evacuation Start?</a:t>
            </a:r>
          </a:p>
        </p:txBody>
      </p:sp>
      <p:sp>
        <p:nvSpPr>
          <p:cNvPr id="3" name="Content Placeholder 2"/>
          <p:cNvSpPr>
            <a:spLocks noGrp="1"/>
          </p:cNvSpPr>
          <p:nvPr>
            <p:ph idx="1"/>
          </p:nvPr>
        </p:nvSpPr>
        <p:spPr>
          <a:xfrm>
            <a:off x="6503158" y="649480"/>
            <a:ext cx="4862447" cy="5546047"/>
          </a:xfrm>
        </p:spPr>
        <p:txBody>
          <a:bodyPr anchor="ctr">
            <a:normAutofit/>
          </a:bodyPr>
          <a:lstStyle/>
          <a:p>
            <a:r>
              <a:rPr lang="en-US" sz="2000"/>
              <a:t>Early Intervention: Make evacuation decisions swiftly in the initial phase.</a:t>
            </a:r>
          </a:p>
          <a:p>
            <a:r>
              <a:rPr lang="en-US" sz="2000"/>
              <a:t>Severity Assessment: Evaluate the spread and impact of the CBRN event.</a:t>
            </a:r>
          </a:p>
          <a:p>
            <a:r>
              <a:rPr lang="en-US" sz="2000"/>
              <a:t>Warning Systems: Utilize rapid alarm systems.</a:t>
            </a:r>
          </a:p>
        </p:txBody>
      </p:sp>
    </p:spTree>
    <p:extLst>
      <p:ext uri="{BB962C8B-B14F-4D97-AF65-F5344CB8AC3E}">
        <p14:creationId xmlns:p14="http://schemas.microsoft.com/office/powerpoint/2010/main" val="2398569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Why: Why Are These Measures Chosen?</a:t>
            </a:r>
          </a:p>
        </p:txBody>
      </p:sp>
      <p:sp>
        <p:nvSpPr>
          <p:cNvPr id="3" name="Content Placeholder 2"/>
          <p:cNvSpPr>
            <a:spLocks noGrp="1"/>
          </p:cNvSpPr>
          <p:nvPr>
            <p:ph idx="1"/>
          </p:nvPr>
        </p:nvSpPr>
        <p:spPr>
          <a:xfrm>
            <a:off x="6503158" y="649480"/>
            <a:ext cx="4862447" cy="5546047"/>
          </a:xfrm>
        </p:spPr>
        <p:txBody>
          <a:bodyPr anchor="ctr">
            <a:normAutofit/>
          </a:bodyPr>
          <a:lstStyle/>
          <a:p>
            <a:r>
              <a:rPr lang="en-US" sz="2000"/>
              <a:t>Life Safety: Protect people from life-threatening risks.</a:t>
            </a:r>
          </a:p>
          <a:p>
            <a:r>
              <a:rPr lang="en-US" sz="2000"/>
              <a:t>Contamination Prevention: Prevent the spread of contaminants.</a:t>
            </a:r>
          </a:p>
          <a:p>
            <a:r>
              <a:rPr lang="en-US" sz="2000"/>
              <a:t>Public Safety: Ensure general public health and safety.</a:t>
            </a:r>
          </a:p>
        </p:txBody>
      </p:sp>
    </p:spTree>
    <p:extLst>
      <p:ext uri="{BB962C8B-B14F-4D97-AF65-F5344CB8AC3E}">
        <p14:creationId xmlns:p14="http://schemas.microsoft.com/office/powerpoint/2010/main" val="1519734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826396" y="586855"/>
            <a:ext cx="4230100" cy="3387497"/>
          </a:xfrm>
        </p:spPr>
        <p:txBody>
          <a:bodyPr anchor="b">
            <a:normAutofit/>
          </a:bodyPr>
          <a:lstStyle/>
          <a:p>
            <a:pPr algn="r"/>
            <a:r>
              <a:rPr lang="en-US" sz="4000">
                <a:solidFill>
                  <a:srgbClr val="FFFFFF"/>
                </a:solidFill>
              </a:rPr>
              <a:t>How: How Should the Evacuation Be Executed?</a:t>
            </a:r>
          </a:p>
        </p:txBody>
      </p:sp>
      <p:sp>
        <p:nvSpPr>
          <p:cNvPr id="3" name="Content Placeholder 2"/>
          <p:cNvSpPr>
            <a:spLocks noGrp="1"/>
          </p:cNvSpPr>
          <p:nvPr>
            <p:ph idx="1"/>
          </p:nvPr>
        </p:nvSpPr>
        <p:spPr>
          <a:xfrm>
            <a:off x="6503158" y="649480"/>
            <a:ext cx="4862447" cy="5546047"/>
          </a:xfrm>
        </p:spPr>
        <p:txBody>
          <a:bodyPr anchor="ctr">
            <a:normAutofit/>
          </a:bodyPr>
          <a:lstStyle/>
          <a:p>
            <a:r>
              <a:rPr lang="en-US" sz="2000"/>
              <a:t>Coordination: Collaborate with health teams, emergency responders, and local authorities.</a:t>
            </a:r>
          </a:p>
          <a:p>
            <a:r>
              <a:rPr lang="en-US" sz="2000"/>
              <a:t>Evacuation Routes: Ensure route safety and traffic control.</a:t>
            </a:r>
          </a:p>
          <a:p>
            <a:r>
              <a:rPr lang="en-US" sz="2000"/>
              <a:t>Post-Evacuation Support: Provide psychological and health screenings.</a:t>
            </a:r>
          </a:p>
        </p:txBody>
      </p:sp>
    </p:spTree>
    <p:extLst>
      <p:ext uri="{BB962C8B-B14F-4D97-AF65-F5344CB8AC3E}">
        <p14:creationId xmlns:p14="http://schemas.microsoft.com/office/powerpoint/2010/main" val="2822929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7020AC-7CF9-47DE-47E4-8576FBF9A8E4}"/>
              </a:ext>
            </a:extLst>
          </p:cNvPr>
          <p:cNvSpPr>
            <a:spLocks noGrp="1"/>
          </p:cNvSpPr>
          <p:nvPr>
            <p:ph type="title"/>
          </p:nvPr>
        </p:nvSpPr>
        <p:spPr/>
        <p:txBody>
          <a:bodyPr>
            <a:normAutofit/>
          </a:bodyPr>
          <a:lstStyle/>
          <a:p>
            <a:r>
              <a:rPr lang="tr-TR" b="1" dirty="0" err="1"/>
              <a:t>Mass</a:t>
            </a:r>
            <a:r>
              <a:rPr lang="tr-TR" b="1" dirty="0"/>
              <a:t> </a:t>
            </a:r>
            <a:r>
              <a:rPr lang="tr-TR" b="1" dirty="0" err="1"/>
              <a:t>Evacuation</a:t>
            </a:r>
            <a:r>
              <a:rPr lang="tr-TR" b="1" dirty="0"/>
              <a:t> Planning </a:t>
            </a:r>
            <a:r>
              <a:rPr lang="tr-TR" b="1" dirty="0" err="1"/>
              <a:t>and</a:t>
            </a:r>
            <a:r>
              <a:rPr lang="tr-TR" b="1" dirty="0"/>
              <a:t> </a:t>
            </a:r>
            <a:r>
              <a:rPr lang="tr-TR" b="1" dirty="0" err="1"/>
              <a:t>Response</a:t>
            </a:r>
            <a:r>
              <a:rPr lang="tr-TR" b="1" dirty="0"/>
              <a:t> </a:t>
            </a:r>
            <a:endParaRPr lang="tr-TR" dirty="0"/>
          </a:p>
        </p:txBody>
      </p:sp>
      <p:sp>
        <p:nvSpPr>
          <p:cNvPr id="5" name="Altıgen 4">
            <a:extLst>
              <a:ext uri="{FF2B5EF4-FFF2-40B4-BE49-F238E27FC236}">
                <a16:creationId xmlns:a16="http://schemas.microsoft.com/office/drawing/2014/main" id="{B31917DD-40AD-49BC-9285-3FDC5DC72F4E}"/>
              </a:ext>
            </a:extLst>
          </p:cNvPr>
          <p:cNvSpPr/>
          <p:nvPr/>
        </p:nvSpPr>
        <p:spPr>
          <a:xfrm>
            <a:off x="3713018" y="1644073"/>
            <a:ext cx="1634838"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a:solidFill>
                  <a:schemeClr val="bg1"/>
                </a:solidFill>
                <a:latin typeface="Arial" panose="020B0604020202020204" pitchFamily="34" charset="0"/>
              </a:rPr>
              <a:t>Planning </a:t>
            </a:r>
            <a:r>
              <a:rPr lang="tr-TR" altLang="tr-TR" sz="1100" b="1" dirty="0" err="1">
                <a:solidFill>
                  <a:schemeClr val="bg1"/>
                </a:solidFill>
                <a:latin typeface="Arial" panose="020B0604020202020204" pitchFamily="34" charset="0"/>
              </a:rPr>
              <a:t>and</a:t>
            </a:r>
            <a:r>
              <a:rPr lang="tr-TR" altLang="tr-TR" sz="1100" b="1" dirty="0">
                <a:solidFill>
                  <a:schemeClr val="bg1"/>
                </a:solidFill>
                <a:latin typeface="Arial" panose="020B0604020202020204" pitchFamily="34" charset="0"/>
              </a:rPr>
              <a:t> Risk </a:t>
            </a:r>
            <a:r>
              <a:rPr lang="tr-TR" altLang="tr-TR" sz="1100" b="1" dirty="0" err="1">
                <a:solidFill>
                  <a:schemeClr val="bg1"/>
                </a:solidFill>
                <a:latin typeface="Arial" panose="020B0604020202020204" pitchFamily="34" charset="0"/>
              </a:rPr>
              <a:t>Assessment</a:t>
            </a:r>
            <a:endParaRPr lang="tr-TR" altLang="tr-TR" sz="1100" dirty="0">
              <a:solidFill>
                <a:schemeClr val="bg1"/>
              </a:solidFill>
              <a:latin typeface="Arial" panose="020B0604020202020204" pitchFamily="34" charset="0"/>
            </a:endParaRPr>
          </a:p>
        </p:txBody>
      </p:sp>
      <p:sp>
        <p:nvSpPr>
          <p:cNvPr id="9" name="Altıgen 8">
            <a:extLst>
              <a:ext uri="{FF2B5EF4-FFF2-40B4-BE49-F238E27FC236}">
                <a16:creationId xmlns:a16="http://schemas.microsoft.com/office/drawing/2014/main" id="{0E9D979B-2304-4365-9E82-382E4B34F31D}"/>
              </a:ext>
            </a:extLst>
          </p:cNvPr>
          <p:cNvSpPr/>
          <p:nvPr/>
        </p:nvSpPr>
        <p:spPr>
          <a:xfrm>
            <a:off x="5347855" y="1620982"/>
            <a:ext cx="1496292"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Evacuation</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Routes</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and</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Traffic</a:t>
            </a:r>
            <a:r>
              <a:rPr lang="tr-TR" altLang="tr-TR" sz="1100" b="1" dirty="0">
                <a:solidFill>
                  <a:schemeClr val="bg1"/>
                </a:solidFill>
                <a:latin typeface="Arial" panose="020B0604020202020204" pitchFamily="34" charset="0"/>
              </a:rPr>
              <a:t> Management</a:t>
            </a:r>
            <a:endParaRPr lang="tr-TR" altLang="tr-TR" sz="1100" dirty="0">
              <a:solidFill>
                <a:schemeClr val="bg1"/>
              </a:solidFill>
              <a:latin typeface="Arial" panose="020B0604020202020204" pitchFamily="34" charset="0"/>
            </a:endParaRPr>
          </a:p>
        </p:txBody>
      </p:sp>
      <p:sp>
        <p:nvSpPr>
          <p:cNvPr id="10" name="Altıgen 9">
            <a:extLst>
              <a:ext uri="{FF2B5EF4-FFF2-40B4-BE49-F238E27FC236}">
                <a16:creationId xmlns:a16="http://schemas.microsoft.com/office/drawing/2014/main" id="{3AA696D9-375E-4508-87E7-EAA3E2B2A08F}"/>
              </a:ext>
            </a:extLst>
          </p:cNvPr>
          <p:cNvSpPr/>
          <p:nvPr/>
        </p:nvSpPr>
        <p:spPr>
          <a:xfrm>
            <a:off x="6844147" y="1620982"/>
            <a:ext cx="1754908"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Public</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Communication</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Systems</a:t>
            </a:r>
            <a:endParaRPr lang="tr-TR" altLang="tr-TR" sz="1100" dirty="0">
              <a:solidFill>
                <a:schemeClr val="bg1"/>
              </a:solidFill>
              <a:latin typeface="Arial" panose="020B0604020202020204" pitchFamily="34" charset="0"/>
            </a:endParaRPr>
          </a:p>
        </p:txBody>
      </p:sp>
      <p:sp>
        <p:nvSpPr>
          <p:cNvPr id="11" name="Altıgen 10">
            <a:extLst>
              <a:ext uri="{FF2B5EF4-FFF2-40B4-BE49-F238E27FC236}">
                <a16:creationId xmlns:a16="http://schemas.microsoft.com/office/drawing/2014/main" id="{6FF43ED0-775D-4DB0-8DBE-367E12171ED3}"/>
              </a:ext>
            </a:extLst>
          </p:cNvPr>
          <p:cNvSpPr/>
          <p:nvPr/>
        </p:nvSpPr>
        <p:spPr>
          <a:xfrm>
            <a:off x="3713019" y="2844800"/>
            <a:ext cx="1634837"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Transportation</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Coordination</a:t>
            </a:r>
            <a:endParaRPr lang="tr-TR" altLang="tr-TR" sz="1100" dirty="0">
              <a:solidFill>
                <a:schemeClr val="bg1"/>
              </a:solidFill>
              <a:latin typeface="Arial" panose="020B0604020202020204" pitchFamily="34" charset="0"/>
            </a:endParaRPr>
          </a:p>
        </p:txBody>
      </p:sp>
      <p:sp>
        <p:nvSpPr>
          <p:cNvPr id="12" name="Altıgen 11">
            <a:extLst>
              <a:ext uri="{FF2B5EF4-FFF2-40B4-BE49-F238E27FC236}">
                <a16:creationId xmlns:a16="http://schemas.microsoft.com/office/drawing/2014/main" id="{EDA0A8B4-3959-4F45-9769-EAFBEA323A04}"/>
              </a:ext>
            </a:extLst>
          </p:cNvPr>
          <p:cNvSpPr/>
          <p:nvPr/>
        </p:nvSpPr>
        <p:spPr>
          <a:xfrm>
            <a:off x="5347855" y="2821709"/>
            <a:ext cx="1496292"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Shelter</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and</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Temporary</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Housing</a:t>
            </a:r>
            <a:endParaRPr lang="tr-TR" altLang="tr-TR" sz="1100" dirty="0">
              <a:solidFill>
                <a:schemeClr val="bg1"/>
              </a:solidFill>
              <a:latin typeface="Arial" panose="020B0604020202020204" pitchFamily="34" charset="0"/>
            </a:endParaRPr>
          </a:p>
        </p:txBody>
      </p:sp>
      <p:sp>
        <p:nvSpPr>
          <p:cNvPr id="13" name="Altıgen 12">
            <a:extLst>
              <a:ext uri="{FF2B5EF4-FFF2-40B4-BE49-F238E27FC236}">
                <a16:creationId xmlns:a16="http://schemas.microsoft.com/office/drawing/2014/main" id="{C3CC7203-7388-4419-BF27-8FE121CA8D7A}"/>
              </a:ext>
            </a:extLst>
          </p:cNvPr>
          <p:cNvSpPr/>
          <p:nvPr/>
        </p:nvSpPr>
        <p:spPr>
          <a:xfrm>
            <a:off x="6844147" y="2821709"/>
            <a:ext cx="1754908"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Evacuation</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Prioritization</a:t>
            </a:r>
            <a:endParaRPr lang="tr-TR" altLang="tr-TR" sz="1100" dirty="0">
              <a:solidFill>
                <a:schemeClr val="bg1"/>
              </a:solidFill>
              <a:latin typeface="Arial" panose="020B0604020202020204" pitchFamily="34" charset="0"/>
            </a:endParaRPr>
          </a:p>
        </p:txBody>
      </p:sp>
      <p:sp>
        <p:nvSpPr>
          <p:cNvPr id="14" name="Altıgen 13">
            <a:extLst>
              <a:ext uri="{FF2B5EF4-FFF2-40B4-BE49-F238E27FC236}">
                <a16:creationId xmlns:a16="http://schemas.microsoft.com/office/drawing/2014/main" id="{6B5C70E9-E1A5-4E04-A137-4355E47286B9}"/>
              </a:ext>
            </a:extLst>
          </p:cNvPr>
          <p:cNvSpPr/>
          <p:nvPr/>
        </p:nvSpPr>
        <p:spPr>
          <a:xfrm>
            <a:off x="3713020" y="4068618"/>
            <a:ext cx="1634837"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a:solidFill>
                  <a:schemeClr val="bg1"/>
                </a:solidFill>
                <a:latin typeface="Arial" panose="020B0604020202020204" pitchFamily="34" charset="0"/>
              </a:rPr>
              <a:t>Mobile </a:t>
            </a:r>
            <a:r>
              <a:rPr lang="tr-TR" altLang="tr-TR" sz="1100" b="1" dirty="0" err="1">
                <a:solidFill>
                  <a:schemeClr val="bg1"/>
                </a:solidFill>
                <a:latin typeface="Arial" panose="020B0604020202020204" pitchFamily="34" charset="0"/>
              </a:rPr>
              <a:t>and</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Static</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Command</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Centers</a:t>
            </a:r>
            <a:endParaRPr lang="tr-TR" altLang="tr-TR" sz="1100" dirty="0">
              <a:solidFill>
                <a:schemeClr val="bg1"/>
              </a:solidFill>
              <a:latin typeface="Arial" panose="020B0604020202020204" pitchFamily="34" charset="0"/>
            </a:endParaRPr>
          </a:p>
        </p:txBody>
      </p:sp>
      <p:sp>
        <p:nvSpPr>
          <p:cNvPr id="15" name="Altıgen 14">
            <a:extLst>
              <a:ext uri="{FF2B5EF4-FFF2-40B4-BE49-F238E27FC236}">
                <a16:creationId xmlns:a16="http://schemas.microsoft.com/office/drawing/2014/main" id="{F69EEC3E-DCD3-44DF-A0F7-7C5213D887B6}"/>
              </a:ext>
            </a:extLst>
          </p:cNvPr>
          <p:cNvSpPr/>
          <p:nvPr/>
        </p:nvSpPr>
        <p:spPr>
          <a:xfrm>
            <a:off x="5347856" y="4045527"/>
            <a:ext cx="1496292"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Public</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Order</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and</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Crowd</a:t>
            </a:r>
            <a:r>
              <a:rPr lang="tr-TR" altLang="tr-TR" sz="1100" b="1" dirty="0">
                <a:solidFill>
                  <a:schemeClr val="bg1"/>
                </a:solidFill>
                <a:latin typeface="Arial" panose="020B0604020202020204" pitchFamily="34" charset="0"/>
              </a:rPr>
              <a:t> Control</a:t>
            </a:r>
            <a:endParaRPr lang="tr-TR" altLang="tr-TR" sz="1100" dirty="0">
              <a:solidFill>
                <a:schemeClr val="bg1"/>
              </a:solidFill>
              <a:latin typeface="Arial" panose="020B0604020202020204" pitchFamily="34" charset="0"/>
            </a:endParaRPr>
          </a:p>
        </p:txBody>
      </p:sp>
      <p:sp>
        <p:nvSpPr>
          <p:cNvPr id="16" name="Altıgen 15">
            <a:extLst>
              <a:ext uri="{FF2B5EF4-FFF2-40B4-BE49-F238E27FC236}">
                <a16:creationId xmlns:a16="http://schemas.microsoft.com/office/drawing/2014/main" id="{1CD1AC15-4B07-41F3-BD55-AD28FB950C62}"/>
              </a:ext>
            </a:extLst>
          </p:cNvPr>
          <p:cNvSpPr/>
          <p:nvPr/>
        </p:nvSpPr>
        <p:spPr>
          <a:xfrm>
            <a:off x="6844148" y="4045527"/>
            <a:ext cx="1754908"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Technology</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and</a:t>
            </a:r>
            <a:r>
              <a:rPr lang="tr-TR" altLang="tr-TR" sz="1100" b="1" dirty="0">
                <a:solidFill>
                  <a:schemeClr val="bg1"/>
                </a:solidFill>
                <a:latin typeface="Arial" panose="020B0604020202020204" pitchFamily="34" charset="0"/>
              </a:rPr>
              <a:t> Data Management</a:t>
            </a:r>
            <a:endParaRPr lang="tr-TR" altLang="tr-TR" sz="1100" dirty="0">
              <a:solidFill>
                <a:schemeClr val="bg1"/>
              </a:solidFill>
              <a:latin typeface="Arial" panose="020B0604020202020204" pitchFamily="34" charset="0"/>
            </a:endParaRPr>
          </a:p>
        </p:txBody>
      </p:sp>
      <p:sp>
        <p:nvSpPr>
          <p:cNvPr id="17" name="Altıgen 16">
            <a:extLst>
              <a:ext uri="{FF2B5EF4-FFF2-40B4-BE49-F238E27FC236}">
                <a16:creationId xmlns:a16="http://schemas.microsoft.com/office/drawing/2014/main" id="{A344369D-5D36-4BB5-B3B8-BAF79EBF462D}"/>
              </a:ext>
            </a:extLst>
          </p:cNvPr>
          <p:cNvSpPr/>
          <p:nvPr/>
        </p:nvSpPr>
        <p:spPr>
          <a:xfrm>
            <a:off x="3713018" y="5232399"/>
            <a:ext cx="1634837"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Coordination</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with</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Neighboring</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Regions</a:t>
            </a:r>
            <a:endParaRPr lang="tr-TR" altLang="tr-TR" sz="1100" dirty="0">
              <a:solidFill>
                <a:schemeClr val="bg1"/>
              </a:solidFill>
              <a:latin typeface="Arial" panose="020B0604020202020204" pitchFamily="34" charset="0"/>
            </a:endParaRPr>
          </a:p>
        </p:txBody>
      </p:sp>
      <p:sp>
        <p:nvSpPr>
          <p:cNvPr id="18" name="Altıgen 17">
            <a:extLst>
              <a:ext uri="{FF2B5EF4-FFF2-40B4-BE49-F238E27FC236}">
                <a16:creationId xmlns:a16="http://schemas.microsoft.com/office/drawing/2014/main" id="{764C4C0E-ADA4-44BC-B7C7-815A7BB10CF5}"/>
              </a:ext>
            </a:extLst>
          </p:cNvPr>
          <p:cNvSpPr/>
          <p:nvPr/>
        </p:nvSpPr>
        <p:spPr>
          <a:xfrm>
            <a:off x="5347856" y="5223163"/>
            <a:ext cx="1496292"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a:solidFill>
                  <a:schemeClr val="bg1"/>
                </a:solidFill>
                <a:latin typeface="Arial" panose="020B0604020202020204" pitchFamily="34" charset="0"/>
              </a:rPr>
              <a:t>Post-</a:t>
            </a:r>
            <a:r>
              <a:rPr lang="tr-TR" altLang="tr-TR" sz="1100" b="1" dirty="0" err="1">
                <a:solidFill>
                  <a:schemeClr val="bg1"/>
                </a:solidFill>
                <a:latin typeface="Arial" panose="020B0604020202020204" pitchFamily="34" charset="0"/>
              </a:rPr>
              <a:t>Evacuation</a:t>
            </a:r>
            <a:r>
              <a:rPr lang="tr-TR" altLang="tr-TR" sz="1100" b="1" dirty="0">
                <a:solidFill>
                  <a:schemeClr val="bg1"/>
                </a:solidFill>
                <a:latin typeface="Arial" panose="020B0604020202020204" pitchFamily="34" charset="0"/>
              </a:rPr>
              <a:t> </a:t>
            </a:r>
            <a:r>
              <a:rPr lang="tr-TR" altLang="tr-TR" sz="1100" b="1" dirty="0" err="1">
                <a:solidFill>
                  <a:schemeClr val="bg1"/>
                </a:solidFill>
                <a:latin typeface="Arial" panose="020B0604020202020204" pitchFamily="34" charset="0"/>
              </a:rPr>
              <a:t>Support</a:t>
            </a:r>
            <a:endParaRPr lang="tr-TR" altLang="tr-TR" sz="1100" dirty="0">
              <a:solidFill>
                <a:schemeClr val="bg1"/>
              </a:solidFill>
              <a:latin typeface="Arial" panose="020B0604020202020204" pitchFamily="34" charset="0"/>
            </a:endParaRPr>
          </a:p>
        </p:txBody>
      </p:sp>
      <p:sp>
        <p:nvSpPr>
          <p:cNvPr id="19" name="Altıgen 18">
            <a:extLst>
              <a:ext uri="{FF2B5EF4-FFF2-40B4-BE49-F238E27FC236}">
                <a16:creationId xmlns:a16="http://schemas.microsoft.com/office/drawing/2014/main" id="{45623B7B-869C-4EF1-B284-F3DA76591AF6}"/>
              </a:ext>
            </a:extLst>
          </p:cNvPr>
          <p:cNvSpPr/>
          <p:nvPr/>
        </p:nvSpPr>
        <p:spPr>
          <a:xfrm>
            <a:off x="6844148" y="5223163"/>
            <a:ext cx="1754908" cy="1025236"/>
          </a:xfrm>
          <a:prstGeom prst="hexagon">
            <a:avLst/>
          </a:prstGeom>
        </p:spPr>
        <p:style>
          <a:lnRef idx="1">
            <a:schemeClr val="accent1"/>
          </a:lnRef>
          <a:fillRef idx="3">
            <a:schemeClr val="accent1"/>
          </a:fillRef>
          <a:effectRef idx="2">
            <a:schemeClr val="accent1"/>
          </a:effectRef>
          <a:fontRef idx="minor">
            <a:schemeClr val="lt1"/>
          </a:fontRef>
        </p:style>
        <p:txBody>
          <a:bodyPr rtlCol="0" anchor="ctr"/>
          <a:lstStyle/>
          <a:p>
            <a:pPr defTabSz="914400" eaLnBrk="0" fontAlgn="base" hangingPunct="0">
              <a:spcBef>
                <a:spcPct val="0"/>
              </a:spcBef>
              <a:spcAft>
                <a:spcPct val="0"/>
              </a:spcAft>
            </a:pPr>
            <a:r>
              <a:rPr lang="tr-TR" altLang="tr-TR" sz="1100" b="1" dirty="0" err="1">
                <a:solidFill>
                  <a:schemeClr val="bg1"/>
                </a:solidFill>
                <a:latin typeface="Arial" panose="020B0604020202020204" pitchFamily="34" charset="0"/>
              </a:rPr>
              <a:t>Recovery</a:t>
            </a:r>
            <a:endParaRPr lang="tr-TR" altLang="tr-TR" sz="1100" dirty="0">
              <a:solidFill>
                <a:schemeClr val="bg1"/>
              </a:solidFill>
              <a:latin typeface="Arial" panose="020B0604020202020204" pitchFamily="34" charset="0"/>
            </a:endParaRPr>
          </a:p>
        </p:txBody>
      </p:sp>
    </p:spTree>
    <p:extLst>
      <p:ext uri="{BB962C8B-B14F-4D97-AF65-F5344CB8AC3E}">
        <p14:creationId xmlns:p14="http://schemas.microsoft.com/office/powerpoint/2010/main" val="2146464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9D33C9E8-613F-28FC-62E2-E2ED689A8ABB}"/>
              </a:ext>
            </a:extLst>
          </p:cNvPr>
          <p:cNvSpPr>
            <a:spLocks noGrp="1"/>
          </p:cNvSpPr>
          <p:nvPr>
            <p:ph idx="1"/>
          </p:nvPr>
        </p:nvSpPr>
        <p:spPr>
          <a:xfrm>
            <a:off x="252798" y="233744"/>
            <a:ext cx="11657848" cy="4983162"/>
          </a:xfrm>
        </p:spPr>
        <p:txBody>
          <a:bodyPr>
            <a:noAutofit/>
          </a:bodyPr>
          <a:lstStyle/>
          <a:p>
            <a:pPr>
              <a:buFont typeface="+mj-lt"/>
              <a:buAutoNum type="arabicPeriod"/>
            </a:pPr>
            <a:r>
              <a:rPr lang="en-US" sz="1150" b="1" dirty="0"/>
              <a:t>April 29, 2001</a:t>
            </a:r>
            <a:r>
              <a:rPr lang="en-US" sz="1150" dirty="0"/>
              <a:t> - 77,000 people evacuated in Vicenza, Italy.</a:t>
            </a:r>
          </a:p>
          <a:p>
            <a:pPr>
              <a:buFont typeface="+mj-lt"/>
              <a:buAutoNum type="arabicPeriod"/>
            </a:pPr>
            <a:r>
              <a:rPr lang="en-US" sz="1150" b="1" dirty="0"/>
              <a:t>September 11, 2001</a:t>
            </a:r>
            <a:r>
              <a:rPr lang="en-US" sz="1150" dirty="0"/>
              <a:t> - 500,000+ evacuated in New York City during the World Trade Center disaster.</a:t>
            </a:r>
          </a:p>
          <a:p>
            <a:pPr>
              <a:buFont typeface="+mj-lt"/>
              <a:buAutoNum type="arabicPeriod"/>
            </a:pPr>
            <a:r>
              <a:rPr lang="en-US" sz="1150" b="1" dirty="0"/>
              <a:t>January 2002</a:t>
            </a:r>
            <a:r>
              <a:rPr lang="en-US" sz="1150" dirty="0"/>
              <a:t> - 300,000 evacuated in Goma, Democratic Republic of the Congo.</a:t>
            </a:r>
          </a:p>
          <a:p>
            <a:pPr>
              <a:buFont typeface="+mj-lt"/>
              <a:buAutoNum type="arabicPeriod"/>
            </a:pPr>
            <a:r>
              <a:rPr lang="en-US" sz="1150" b="1" dirty="0"/>
              <a:t>August 2002</a:t>
            </a:r>
            <a:r>
              <a:rPr lang="en-US" sz="1150" dirty="0"/>
              <a:t> - 200,000 evacuated in Czech Republic, 120,000 in Dresden, 36,000 in Saxony-Anhalt, and 1,500 in Hungary due to European floods.</a:t>
            </a:r>
          </a:p>
          <a:p>
            <a:pPr>
              <a:buFont typeface="+mj-lt"/>
              <a:buAutoNum type="arabicPeriod"/>
            </a:pPr>
            <a:r>
              <a:rPr lang="en-US" sz="1150" b="1" dirty="0"/>
              <a:t>September 2004</a:t>
            </a:r>
            <a:r>
              <a:rPr lang="en-US" sz="1150" dirty="0"/>
              <a:t> - Over 2.8 million evacuated in Florida for Hurricane Frances.</a:t>
            </a:r>
          </a:p>
          <a:p>
            <a:pPr>
              <a:buFont typeface="+mj-lt"/>
              <a:buAutoNum type="arabicPeriod"/>
            </a:pPr>
            <a:r>
              <a:rPr lang="en-US" sz="1150" b="1" dirty="0"/>
              <a:t>July 2005</a:t>
            </a:r>
            <a:r>
              <a:rPr lang="en-US" sz="1150" dirty="0"/>
              <a:t> - 20,000 evacuated in Birmingham, UK, due to a bomb scare.</a:t>
            </a:r>
          </a:p>
          <a:p>
            <a:pPr>
              <a:buFont typeface="+mj-lt"/>
              <a:buAutoNum type="arabicPeriod"/>
            </a:pPr>
            <a:r>
              <a:rPr lang="en-US" sz="1150" b="1" dirty="0"/>
              <a:t>August 2005</a:t>
            </a:r>
            <a:r>
              <a:rPr lang="en-US" sz="1150" dirty="0"/>
              <a:t> - 80% of 484,000 residents evacuated in New Orleans for Hurricane Katrina.</a:t>
            </a:r>
          </a:p>
          <a:p>
            <a:pPr>
              <a:buFont typeface="+mj-lt"/>
              <a:buAutoNum type="arabicPeriod"/>
            </a:pPr>
            <a:r>
              <a:rPr lang="en-US" sz="1150" b="1" dirty="0"/>
              <a:t>September 22, 2005</a:t>
            </a:r>
            <a:r>
              <a:rPr lang="en-US" sz="1150" dirty="0"/>
              <a:t> - 2.5 million evacuated in Texas and Louisiana for Hurricane Rita.</a:t>
            </a:r>
          </a:p>
          <a:p>
            <a:pPr>
              <a:buFont typeface="+mj-lt"/>
              <a:buAutoNum type="arabicPeriod"/>
            </a:pPr>
            <a:r>
              <a:rPr lang="en-US" sz="1150" b="1" dirty="0"/>
              <a:t>July-August 2006</a:t>
            </a:r>
            <a:r>
              <a:rPr lang="en-US" sz="1150" dirty="0"/>
              <a:t> - 15,000 American citizens evacuated from Lebanon.</a:t>
            </a:r>
          </a:p>
          <a:p>
            <a:pPr>
              <a:buFont typeface="+mj-lt"/>
              <a:buAutoNum type="arabicPeriod"/>
            </a:pPr>
            <a:r>
              <a:rPr lang="en-US" sz="1150" b="1" dirty="0"/>
              <a:t>October 2007</a:t>
            </a:r>
            <a:r>
              <a:rPr lang="en-US" sz="1150" dirty="0"/>
              <a:t> - 1.4 million evacuated in China for Typhoon </a:t>
            </a:r>
            <a:r>
              <a:rPr lang="en-US" sz="1150" dirty="0" err="1"/>
              <a:t>Krosa</a:t>
            </a:r>
            <a:r>
              <a:rPr lang="en-US" sz="1150" dirty="0"/>
              <a:t>.</a:t>
            </a:r>
          </a:p>
          <a:p>
            <a:pPr>
              <a:buFont typeface="+mj-lt"/>
              <a:buAutoNum type="arabicPeriod"/>
            </a:pPr>
            <a:r>
              <a:rPr lang="en-US" sz="1150" b="1" dirty="0"/>
              <a:t>October 2007</a:t>
            </a:r>
            <a:r>
              <a:rPr lang="en-US" sz="1150" dirty="0"/>
              <a:t> - 900,000 evacuated in Southern California due to wildfires.</a:t>
            </a:r>
          </a:p>
          <a:p>
            <a:pPr>
              <a:buFont typeface="+mj-lt"/>
              <a:buAutoNum type="arabicPeriod"/>
            </a:pPr>
            <a:r>
              <a:rPr lang="en-US" sz="1150" b="1" dirty="0"/>
              <a:t>May 2008</a:t>
            </a:r>
            <a:r>
              <a:rPr lang="en-US" sz="1150" dirty="0"/>
              <a:t> - 200,000 evacuated in </a:t>
            </a:r>
            <a:r>
              <a:rPr lang="en-US" sz="1150" dirty="0" err="1"/>
              <a:t>Beichuan</a:t>
            </a:r>
            <a:r>
              <a:rPr lang="en-US" sz="1150" dirty="0"/>
              <a:t> County, China, after the Sichuan earthquake.</a:t>
            </a:r>
          </a:p>
          <a:p>
            <a:pPr>
              <a:buFont typeface="+mj-lt"/>
              <a:buAutoNum type="arabicPeriod"/>
            </a:pPr>
            <a:r>
              <a:rPr lang="en-US" sz="1150" b="1" dirty="0"/>
              <a:t>August 2008</a:t>
            </a:r>
            <a:r>
              <a:rPr lang="en-US" sz="1150" dirty="0"/>
              <a:t> - 1.9 million evacuated in Louisiana and 300,000 in Cuba for Hurricane Gustav.</a:t>
            </a:r>
          </a:p>
          <a:p>
            <a:pPr>
              <a:buFont typeface="+mj-lt"/>
              <a:buAutoNum type="arabicPeriod"/>
            </a:pPr>
            <a:r>
              <a:rPr lang="en-US" sz="1150" b="1" dirty="0"/>
              <a:t>March 2011</a:t>
            </a:r>
            <a:r>
              <a:rPr lang="en-US" sz="1150" dirty="0"/>
              <a:t> - 170,000-200,000 evacuated in Fukushima, Japan, due to the nuclear disaster.</a:t>
            </a:r>
          </a:p>
          <a:p>
            <a:pPr>
              <a:buFont typeface="+mj-lt"/>
              <a:buAutoNum type="arabicPeriod"/>
            </a:pPr>
            <a:r>
              <a:rPr lang="en-US" sz="1150" b="1" dirty="0"/>
              <a:t>August 2011</a:t>
            </a:r>
            <a:r>
              <a:rPr lang="en-US" sz="1150" dirty="0"/>
              <a:t> - Mass evacuation from North Carolina to New York for Hurricane Irene.</a:t>
            </a:r>
          </a:p>
          <a:p>
            <a:pPr>
              <a:buFont typeface="+mj-lt"/>
              <a:buAutoNum type="arabicPeriod"/>
            </a:pPr>
            <a:r>
              <a:rPr lang="en-US" sz="1150" b="1" dirty="0"/>
              <a:t>June 2013</a:t>
            </a:r>
            <a:r>
              <a:rPr lang="en-US" sz="1150" dirty="0"/>
              <a:t> - 1,000,000 evacuated in Uttarakhand, India, due to floods and landslides.</a:t>
            </a:r>
          </a:p>
          <a:p>
            <a:pPr>
              <a:buFont typeface="+mj-lt"/>
              <a:buAutoNum type="arabicPeriod"/>
            </a:pPr>
            <a:r>
              <a:rPr lang="en-US" sz="1150" b="1" dirty="0"/>
              <a:t>October 2013</a:t>
            </a:r>
            <a:r>
              <a:rPr lang="en-US" sz="1150" dirty="0"/>
              <a:t> - Nearly 1,000,000 evacuated in Odisha and Andhra Pradesh, India, for Cyclone </a:t>
            </a:r>
            <a:r>
              <a:rPr lang="en-US" sz="1150" dirty="0" err="1"/>
              <a:t>Phailin</a:t>
            </a:r>
            <a:r>
              <a:rPr lang="en-US" sz="1150" dirty="0"/>
              <a:t>.</a:t>
            </a:r>
          </a:p>
          <a:p>
            <a:pPr>
              <a:buFont typeface="+mj-lt"/>
              <a:buAutoNum type="arabicPeriod"/>
            </a:pPr>
            <a:r>
              <a:rPr lang="en-US" sz="1150" b="1" dirty="0"/>
              <a:t>December 2014</a:t>
            </a:r>
            <a:r>
              <a:rPr lang="en-US" sz="1150" dirty="0"/>
              <a:t> - 1,000,000 evacuated in the Philippines for Typhoon </a:t>
            </a:r>
            <a:r>
              <a:rPr lang="en-US" sz="1150" dirty="0" err="1"/>
              <a:t>Hagupit</a:t>
            </a:r>
            <a:r>
              <a:rPr lang="en-US" sz="1150" dirty="0"/>
              <a:t>.</a:t>
            </a:r>
          </a:p>
          <a:p>
            <a:pPr>
              <a:buFont typeface="+mj-lt"/>
              <a:buAutoNum type="arabicPeriod"/>
            </a:pPr>
            <a:r>
              <a:rPr lang="en-US" sz="1150" b="1" dirty="0"/>
              <a:t>April 2015</a:t>
            </a:r>
            <a:r>
              <a:rPr lang="en-US" sz="1150" dirty="0"/>
              <a:t> - Evacuation during Operation Maitri in Nepal.</a:t>
            </a:r>
          </a:p>
          <a:p>
            <a:pPr>
              <a:buFont typeface="+mj-lt"/>
              <a:buAutoNum type="arabicPeriod"/>
            </a:pPr>
            <a:r>
              <a:rPr lang="en-US" sz="1150" b="1" dirty="0"/>
              <a:t>April 2015</a:t>
            </a:r>
            <a:r>
              <a:rPr lang="en-US" sz="1150" dirty="0"/>
              <a:t> - 4,640 Indians and 960 foreigners evacuated from Yemen during Operation </a:t>
            </a:r>
            <a:r>
              <a:rPr lang="en-US" sz="1150" dirty="0" err="1"/>
              <a:t>Raahat</a:t>
            </a:r>
            <a:r>
              <a:rPr lang="en-US" sz="1150" dirty="0"/>
              <a:t>.</a:t>
            </a:r>
          </a:p>
          <a:p>
            <a:pPr>
              <a:buFont typeface="+mj-lt"/>
              <a:buAutoNum type="arabicPeriod"/>
            </a:pPr>
            <a:r>
              <a:rPr lang="en-US" sz="1150" b="1" dirty="0"/>
              <a:t>May 2016</a:t>
            </a:r>
            <a:r>
              <a:rPr lang="en-US" sz="1150" dirty="0"/>
              <a:t> - 88,000 evacuated in Fort McMurray, Canada, due to wildfires.</a:t>
            </a:r>
          </a:p>
          <a:p>
            <a:pPr>
              <a:buFont typeface="+mj-lt"/>
              <a:buAutoNum type="arabicPeriod"/>
            </a:pPr>
            <a:r>
              <a:rPr lang="en-US" sz="1150" b="1" dirty="0"/>
              <a:t>October 2016</a:t>
            </a:r>
            <a:r>
              <a:rPr lang="en-US" sz="1150" dirty="0"/>
              <a:t> - 2.5 million evacuated in Florida, Georgia, and South Carolina for Hurricane Matthew.</a:t>
            </a:r>
          </a:p>
          <a:p>
            <a:pPr>
              <a:buFont typeface="+mj-lt"/>
              <a:buAutoNum type="arabicPeriod"/>
            </a:pPr>
            <a:r>
              <a:rPr lang="en-US" sz="1150" b="1" dirty="0"/>
              <a:t>February 2017</a:t>
            </a:r>
            <a:r>
              <a:rPr lang="en-US" sz="1150" dirty="0"/>
              <a:t> - 188,000 evacuated near Oroville Dam, California.</a:t>
            </a:r>
          </a:p>
          <a:p>
            <a:pPr>
              <a:buFont typeface="+mj-lt"/>
              <a:buAutoNum type="arabicPeriod"/>
            </a:pPr>
            <a:r>
              <a:rPr lang="en-US" sz="1150" b="1" dirty="0"/>
              <a:t>July-September 2017</a:t>
            </a:r>
            <a:r>
              <a:rPr lang="en-US" sz="1150" dirty="0"/>
              <a:t> - 35,616 evacuated in British Columbia, Canada, during wildfires.</a:t>
            </a:r>
          </a:p>
          <a:p>
            <a:pPr>
              <a:buFont typeface="+mj-lt"/>
              <a:buAutoNum type="arabicPeriod"/>
            </a:pPr>
            <a:r>
              <a:rPr lang="en-US" sz="1150" b="1" dirty="0"/>
              <a:t>September 2017</a:t>
            </a:r>
            <a:r>
              <a:rPr lang="en-US" sz="1150" dirty="0"/>
              <a:t> - 700,000 evacuated from Florida, Georgia, and South Carolina for Hurricane Irma.</a:t>
            </a:r>
          </a:p>
          <a:p>
            <a:pPr>
              <a:buFont typeface="+mj-lt"/>
              <a:buAutoNum type="arabicPeriod"/>
            </a:pPr>
            <a:r>
              <a:rPr lang="en-US" sz="1150" b="1" dirty="0"/>
              <a:t>October 26-27, 2019</a:t>
            </a:r>
            <a:r>
              <a:rPr lang="en-US" sz="1150" dirty="0"/>
              <a:t> - 185,000 evacuated in Sonoma County, California, for the Kincade Fire.</a:t>
            </a:r>
          </a:p>
          <a:p>
            <a:pPr>
              <a:buFont typeface="+mj-lt"/>
              <a:buAutoNum type="arabicPeriod"/>
            </a:pPr>
            <a:r>
              <a:rPr lang="en-US" sz="1150" b="1" dirty="0"/>
              <a:t>September 2021</a:t>
            </a:r>
            <a:r>
              <a:rPr lang="en-US" sz="1150" dirty="0"/>
              <a:t> - 7,000 evacuated in La Palma, Spain, due to the Cumbre Vieja volcanic eruption.</a:t>
            </a:r>
          </a:p>
          <a:p>
            <a:pPr>
              <a:buFont typeface="+mj-lt"/>
              <a:buAutoNum type="arabicPeriod"/>
            </a:pPr>
            <a:r>
              <a:rPr lang="en-US" sz="1150" b="1" dirty="0"/>
              <a:t>2022</a:t>
            </a:r>
            <a:r>
              <a:rPr lang="en-US" sz="1150" dirty="0"/>
              <a:t> - Millions evacuated from Ukraine due to the Russian invasion.</a:t>
            </a:r>
          </a:p>
          <a:p>
            <a:pPr>
              <a:buFont typeface="+mj-lt"/>
              <a:buAutoNum type="arabicPeriod"/>
            </a:pPr>
            <a:r>
              <a:rPr lang="en-US" sz="1150" b="1" dirty="0"/>
              <a:t>2023</a:t>
            </a:r>
            <a:r>
              <a:rPr lang="en-US" sz="1150" dirty="0"/>
              <a:t> - 25,900 evacuated in Northwest Territories, Canada, due to wildfires.</a:t>
            </a:r>
          </a:p>
          <a:p>
            <a:pPr>
              <a:buFont typeface="+mj-lt"/>
              <a:buAutoNum type="arabicPeriod"/>
            </a:pPr>
            <a:r>
              <a:rPr lang="en-US" sz="1150" b="1" dirty="0"/>
              <a:t>2023</a:t>
            </a:r>
            <a:r>
              <a:rPr lang="en-US" sz="1150" dirty="0"/>
              <a:t> - Evacuation of the northern Gaza Strip.</a:t>
            </a:r>
          </a:p>
          <a:p>
            <a:pPr>
              <a:buFont typeface="+mj-lt"/>
              <a:buAutoNum type="arabicPeriod"/>
            </a:pPr>
            <a:r>
              <a:rPr lang="en-US" sz="1150" b="1" dirty="0"/>
              <a:t>October 23-24, 2024</a:t>
            </a:r>
            <a:r>
              <a:rPr lang="en-US" sz="1150" dirty="0"/>
              <a:t> - Over 1.1 million evacuated in Bangladesh and India for Cyclone Dana.</a:t>
            </a:r>
          </a:p>
        </p:txBody>
      </p:sp>
      <p:sp>
        <p:nvSpPr>
          <p:cNvPr id="2" name="TextBox 1">
            <a:extLst>
              <a:ext uri="{FF2B5EF4-FFF2-40B4-BE49-F238E27FC236}">
                <a16:creationId xmlns:a16="http://schemas.microsoft.com/office/drawing/2014/main" id="{7E5F6C1A-9657-1E30-A0FD-80793ACCD707}"/>
              </a:ext>
            </a:extLst>
          </p:cNvPr>
          <p:cNvSpPr txBox="1"/>
          <p:nvPr/>
        </p:nvSpPr>
        <p:spPr>
          <a:xfrm>
            <a:off x="9192304" y="2912691"/>
            <a:ext cx="2284588" cy="646331"/>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TR" dirty="0"/>
              <a:t>21th century </a:t>
            </a:r>
          </a:p>
          <a:p>
            <a:pPr algn="ctr"/>
            <a:r>
              <a:rPr lang="en-TR" dirty="0"/>
              <a:t>Mass Evacuations</a:t>
            </a:r>
          </a:p>
        </p:txBody>
      </p:sp>
    </p:spTree>
    <p:extLst>
      <p:ext uri="{BB962C8B-B14F-4D97-AF65-F5344CB8AC3E}">
        <p14:creationId xmlns:p14="http://schemas.microsoft.com/office/powerpoint/2010/main" val="3511952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81624-CDDB-46DE-BEBC-BE13EBF8EA32}"/>
              </a:ext>
            </a:extLst>
          </p:cNvPr>
          <p:cNvSpPr>
            <a:spLocks noGrp="1"/>
          </p:cNvSpPr>
          <p:nvPr>
            <p:ph type="title"/>
          </p:nvPr>
        </p:nvSpPr>
        <p:spPr/>
        <p:txBody>
          <a:bodyPr>
            <a:normAutofit fontScale="90000"/>
          </a:bodyPr>
          <a:lstStyle/>
          <a:p>
            <a:r>
              <a:rPr lang="tr-TR" dirty="0" err="1"/>
              <a:t>Evacuation</a:t>
            </a:r>
            <a:r>
              <a:rPr lang="tr-TR" dirty="0"/>
              <a:t> Time </a:t>
            </a:r>
            <a:r>
              <a:rPr lang="tr-TR" dirty="0" err="1"/>
              <a:t>Estimation</a:t>
            </a:r>
            <a:r>
              <a:rPr lang="tr-TR" dirty="0"/>
              <a:t> </a:t>
            </a:r>
            <a:r>
              <a:rPr lang="tr-TR" dirty="0" err="1"/>
              <a:t>Methodology</a:t>
            </a:r>
            <a:r>
              <a:rPr lang="tr-TR" dirty="0"/>
              <a:t> </a:t>
            </a:r>
            <a:r>
              <a:rPr lang="tr-TR" dirty="0" err="1"/>
              <a:t>By</a:t>
            </a:r>
            <a:r>
              <a:rPr lang="tr-TR" dirty="0"/>
              <a:t> </a:t>
            </a:r>
            <a:br>
              <a:rPr lang="tr-TR" dirty="0"/>
            </a:br>
            <a:r>
              <a:rPr lang="tr-TR" dirty="0"/>
              <a:t>USNRC &amp; IAEA </a:t>
            </a:r>
          </a:p>
        </p:txBody>
      </p:sp>
      <p:sp>
        <p:nvSpPr>
          <p:cNvPr id="3" name="İçerik Yer Tutucusu 2">
            <a:extLst>
              <a:ext uri="{FF2B5EF4-FFF2-40B4-BE49-F238E27FC236}">
                <a16:creationId xmlns:a16="http://schemas.microsoft.com/office/drawing/2014/main" id="{662F0FF6-FA14-42A1-AF5D-3909C5A34E5F}"/>
              </a:ext>
            </a:extLst>
          </p:cNvPr>
          <p:cNvSpPr>
            <a:spLocks noGrp="1"/>
          </p:cNvSpPr>
          <p:nvPr>
            <p:ph idx="1"/>
          </p:nvPr>
        </p:nvSpPr>
        <p:spPr>
          <a:xfrm>
            <a:off x="726830" y="1658278"/>
            <a:ext cx="8229600" cy="4525963"/>
          </a:xfrm>
        </p:spPr>
        <p:txBody>
          <a:bodyPr>
            <a:normAutofit/>
          </a:bodyPr>
          <a:lstStyle/>
          <a:p>
            <a:pPr marL="0" indent="0">
              <a:buNone/>
            </a:pPr>
            <a:r>
              <a:rPr lang="tr-TR" sz="2800" b="1" dirty="0" err="1"/>
              <a:t>Key</a:t>
            </a:r>
            <a:r>
              <a:rPr lang="tr-TR" sz="2800" b="1" dirty="0"/>
              <a:t> </a:t>
            </a:r>
            <a:r>
              <a:rPr lang="tr-TR" sz="2800" b="1" dirty="0" err="1"/>
              <a:t>Factors</a:t>
            </a:r>
            <a:endParaRPr lang="tr-TR" sz="2800" b="1" dirty="0"/>
          </a:p>
          <a:p>
            <a:r>
              <a:rPr lang="tr-TR" sz="2000" dirty="0"/>
              <a:t>P</a:t>
            </a:r>
            <a:r>
              <a:rPr lang="en-US" sz="2000" dirty="0" err="1"/>
              <a:t>ermanent</a:t>
            </a:r>
            <a:r>
              <a:rPr lang="en-US" sz="2000" dirty="0"/>
              <a:t>, transient, special populations </a:t>
            </a:r>
            <a:endParaRPr lang="tr-TR" sz="2000" dirty="0"/>
          </a:p>
          <a:p>
            <a:r>
              <a:rPr lang="en-US" sz="2000" dirty="0"/>
              <a:t>Road networks, nodes, congestion points </a:t>
            </a:r>
            <a:endParaRPr lang="tr-TR" sz="2000" dirty="0"/>
          </a:p>
          <a:p>
            <a:r>
              <a:rPr lang="en-US" sz="2000" dirty="0"/>
              <a:t>Mass transit, persons without vehicles </a:t>
            </a:r>
            <a:endParaRPr lang="tr-TR" sz="2000" dirty="0"/>
          </a:p>
          <a:p>
            <a:r>
              <a:rPr lang="en-US" sz="2000" dirty="0"/>
              <a:t>Preparation and assembly time estimates</a:t>
            </a:r>
            <a:endParaRPr lang="tr-TR" sz="2000" dirty="0"/>
          </a:p>
          <a:p>
            <a:r>
              <a:rPr lang="en-US" sz="2000" dirty="0"/>
              <a:t>Adverse behaviors </a:t>
            </a:r>
            <a:endParaRPr lang="tr-TR" sz="2000" dirty="0"/>
          </a:p>
          <a:p>
            <a:r>
              <a:rPr lang="en-US" sz="2000" dirty="0"/>
              <a:t>Adverse weather and special events </a:t>
            </a:r>
            <a:endParaRPr lang="tr-TR" sz="2000" dirty="0"/>
          </a:p>
          <a:p>
            <a:r>
              <a:rPr lang="en-US" sz="2000" dirty="0"/>
              <a:t>Physical barriers</a:t>
            </a:r>
            <a:endParaRPr lang="tr-TR" sz="2000" dirty="0"/>
          </a:p>
        </p:txBody>
      </p:sp>
      <p:sp>
        <p:nvSpPr>
          <p:cNvPr id="5" name="Metin kutusu 4">
            <a:extLst>
              <a:ext uri="{FF2B5EF4-FFF2-40B4-BE49-F238E27FC236}">
                <a16:creationId xmlns:a16="http://schemas.microsoft.com/office/drawing/2014/main" id="{3B264BFE-D136-4548-8757-64421D4020FF}"/>
              </a:ext>
            </a:extLst>
          </p:cNvPr>
          <p:cNvSpPr txBox="1"/>
          <p:nvPr/>
        </p:nvSpPr>
        <p:spPr>
          <a:xfrm>
            <a:off x="609600" y="6231768"/>
            <a:ext cx="6747164" cy="276999"/>
          </a:xfrm>
          <a:prstGeom prst="rect">
            <a:avLst/>
          </a:prstGeom>
          <a:noFill/>
        </p:spPr>
        <p:txBody>
          <a:bodyPr wrap="square">
            <a:spAutoFit/>
          </a:bodyPr>
          <a:lstStyle/>
          <a:p>
            <a:r>
              <a:rPr lang="tr-TR" sz="1200" dirty="0"/>
              <a:t>*Source: </a:t>
            </a:r>
            <a:r>
              <a:rPr lang="en-US" sz="1200" dirty="0"/>
              <a:t>Evacuation Time Estimates Richard </a:t>
            </a:r>
            <a:r>
              <a:rPr lang="en-US" sz="1200" dirty="0" err="1"/>
              <a:t>Emch</a:t>
            </a:r>
            <a:r>
              <a:rPr lang="en-US" sz="1200" dirty="0"/>
              <a:t>, </a:t>
            </a:r>
            <a:r>
              <a:rPr lang="en-US" sz="1200" dirty="0" err="1"/>
              <a:t>Adstm</a:t>
            </a:r>
            <a:r>
              <a:rPr lang="tr-TR" sz="1200" dirty="0"/>
              <a:t>, USNRC,2014</a:t>
            </a:r>
          </a:p>
        </p:txBody>
      </p:sp>
    </p:spTree>
    <p:extLst>
      <p:ext uri="{BB962C8B-B14F-4D97-AF65-F5344CB8AC3E}">
        <p14:creationId xmlns:p14="http://schemas.microsoft.com/office/powerpoint/2010/main" val="1312003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81624-CDDB-46DE-BEBC-BE13EBF8EA32}"/>
              </a:ext>
            </a:extLst>
          </p:cNvPr>
          <p:cNvSpPr>
            <a:spLocks noGrp="1"/>
          </p:cNvSpPr>
          <p:nvPr>
            <p:ph type="title"/>
          </p:nvPr>
        </p:nvSpPr>
        <p:spPr/>
        <p:txBody>
          <a:bodyPr>
            <a:normAutofit fontScale="90000"/>
          </a:bodyPr>
          <a:lstStyle/>
          <a:p>
            <a:r>
              <a:rPr lang="tr-TR" dirty="0" err="1"/>
              <a:t>Evacuation</a:t>
            </a:r>
            <a:r>
              <a:rPr lang="tr-TR" dirty="0"/>
              <a:t> Time </a:t>
            </a:r>
            <a:r>
              <a:rPr lang="tr-TR" dirty="0" err="1"/>
              <a:t>Estimation</a:t>
            </a:r>
            <a:r>
              <a:rPr lang="tr-TR" dirty="0"/>
              <a:t> </a:t>
            </a:r>
            <a:r>
              <a:rPr lang="tr-TR" dirty="0" err="1"/>
              <a:t>Methodology</a:t>
            </a:r>
            <a:r>
              <a:rPr lang="tr-TR" dirty="0"/>
              <a:t> </a:t>
            </a:r>
            <a:r>
              <a:rPr lang="tr-TR" dirty="0" err="1"/>
              <a:t>By</a:t>
            </a:r>
            <a:r>
              <a:rPr lang="tr-TR" dirty="0"/>
              <a:t> </a:t>
            </a:r>
            <a:br>
              <a:rPr lang="tr-TR" dirty="0"/>
            </a:br>
            <a:r>
              <a:rPr lang="tr-TR" dirty="0"/>
              <a:t>USNRC &amp; IAEA </a:t>
            </a:r>
          </a:p>
        </p:txBody>
      </p:sp>
      <p:sp>
        <p:nvSpPr>
          <p:cNvPr id="3" name="İçerik Yer Tutucusu 2">
            <a:extLst>
              <a:ext uri="{FF2B5EF4-FFF2-40B4-BE49-F238E27FC236}">
                <a16:creationId xmlns:a16="http://schemas.microsoft.com/office/drawing/2014/main" id="{662F0FF6-FA14-42A1-AF5D-3909C5A34E5F}"/>
              </a:ext>
            </a:extLst>
          </p:cNvPr>
          <p:cNvSpPr>
            <a:spLocks noGrp="1"/>
          </p:cNvSpPr>
          <p:nvPr>
            <p:ph idx="1"/>
          </p:nvPr>
        </p:nvSpPr>
        <p:spPr>
          <a:xfrm>
            <a:off x="609600" y="1440230"/>
            <a:ext cx="8229600" cy="4525963"/>
          </a:xfrm>
        </p:spPr>
        <p:txBody>
          <a:bodyPr>
            <a:normAutofit fontScale="92500" lnSpcReduction="20000"/>
          </a:bodyPr>
          <a:lstStyle/>
          <a:p>
            <a:pPr marL="0" indent="0">
              <a:buNone/>
            </a:pPr>
            <a:r>
              <a:rPr lang="tr-TR" sz="2800" b="1" dirty="0"/>
              <a:t>Analysis </a:t>
            </a:r>
          </a:p>
          <a:p>
            <a:r>
              <a:rPr lang="en-US" sz="2000" dirty="0"/>
              <a:t>Demand Estimation</a:t>
            </a:r>
            <a:endParaRPr lang="tr-TR" sz="2000" dirty="0"/>
          </a:p>
          <a:p>
            <a:pPr lvl="1"/>
            <a:r>
              <a:rPr lang="en-US" sz="1600" dirty="0"/>
              <a:t>Estimate the number of people to be evacuated</a:t>
            </a:r>
            <a:endParaRPr lang="tr-TR" sz="1600" dirty="0"/>
          </a:p>
          <a:p>
            <a:pPr lvl="1"/>
            <a:r>
              <a:rPr lang="en-US" sz="1600" dirty="0"/>
              <a:t>Estimate the number of vehicles during evacuation</a:t>
            </a:r>
            <a:endParaRPr lang="tr-TR" sz="1600" dirty="0"/>
          </a:p>
          <a:p>
            <a:pPr lvl="1"/>
            <a:r>
              <a:rPr lang="en-US" sz="1600" dirty="0"/>
              <a:t>Include all persons located within EPZ</a:t>
            </a:r>
            <a:endParaRPr lang="tr-TR" sz="1600" dirty="0"/>
          </a:p>
          <a:p>
            <a:pPr lvl="1"/>
            <a:r>
              <a:rPr lang="en-US" sz="1600" dirty="0"/>
              <a:t>Permanent residents</a:t>
            </a:r>
            <a:endParaRPr lang="tr-TR" sz="1600" dirty="0"/>
          </a:p>
          <a:p>
            <a:pPr lvl="1"/>
            <a:r>
              <a:rPr lang="en-US" sz="1600" dirty="0"/>
              <a:t>Seasonal population</a:t>
            </a:r>
            <a:endParaRPr lang="tr-TR" sz="1600" dirty="0"/>
          </a:p>
          <a:p>
            <a:pPr lvl="1"/>
            <a:r>
              <a:rPr lang="en-US" sz="1600" dirty="0"/>
              <a:t>Transient population</a:t>
            </a:r>
            <a:endParaRPr lang="tr-TR" sz="1600" dirty="0"/>
          </a:p>
          <a:p>
            <a:pPr lvl="1"/>
            <a:r>
              <a:rPr lang="en-US" sz="1600" dirty="0"/>
              <a:t>Special facilities population</a:t>
            </a:r>
            <a:endParaRPr lang="tr-TR" sz="1600" dirty="0"/>
          </a:p>
          <a:p>
            <a:pPr marL="457200" lvl="1" indent="0">
              <a:buNone/>
            </a:pPr>
            <a:endParaRPr lang="tr-TR" sz="2000" dirty="0"/>
          </a:p>
          <a:p>
            <a:r>
              <a:rPr lang="en-US" sz="2000" dirty="0"/>
              <a:t>Traffic Capacity </a:t>
            </a:r>
            <a:endParaRPr lang="tr-TR" sz="2000" dirty="0"/>
          </a:p>
          <a:p>
            <a:pPr lvl="1"/>
            <a:r>
              <a:rPr lang="en-US" sz="1600" dirty="0"/>
              <a:t>Road capacity may be impacted by </a:t>
            </a:r>
            <a:endParaRPr lang="tr-TR" sz="1600" dirty="0"/>
          </a:p>
          <a:p>
            <a:pPr lvl="2"/>
            <a:r>
              <a:rPr lang="en-US" sz="1200" dirty="0"/>
              <a:t>Obstructions in flow (road repair, accidents)</a:t>
            </a:r>
            <a:endParaRPr lang="tr-TR" sz="1200" dirty="0"/>
          </a:p>
          <a:p>
            <a:pPr lvl="2"/>
            <a:r>
              <a:rPr lang="en-US" sz="1200" dirty="0"/>
              <a:t>Adverse weather</a:t>
            </a:r>
            <a:endParaRPr lang="tr-TR" sz="1200" dirty="0"/>
          </a:p>
          <a:p>
            <a:pPr lvl="2"/>
            <a:r>
              <a:rPr lang="en-US" sz="1200" dirty="0"/>
              <a:t>Roadway design (intersections, on-ramps, lane width, pavement) </a:t>
            </a:r>
            <a:endParaRPr lang="tr-TR" sz="1200" dirty="0"/>
          </a:p>
          <a:p>
            <a:pPr lvl="2"/>
            <a:r>
              <a:rPr lang="en-US" sz="1200" dirty="0"/>
              <a:t>Driver behavior</a:t>
            </a:r>
            <a:endParaRPr lang="tr-TR" sz="1200" dirty="0"/>
          </a:p>
          <a:p>
            <a:pPr marL="914400" lvl="2" indent="0">
              <a:buNone/>
            </a:pPr>
            <a:endParaRPr lang="tr-TR" sz="1500" dirty="0"/>
          </a:p>
          <a:p>
            <a:pPr marL="857250" lvl="1"/>
            <a:r>
              <a:rPr lang="en-US" sz="1600" dirty="0"/>
              <a:t>Build models build to simulate traffic behavior, validate through field surveys</a:t>
            </a:r>
            <a:endParaRPr lang="tr-TR" sz="1600" dirty="0"/>
          </a:p>
          <a:p>
            <a:pPr marL="857250" lvl="1"/>
            <a:r>
              <a:rPr lang="en-US" sz="1600" dirty="0"/>
              <a:t>Include only the evacuation routes</a:t>
            </a:r>
            <a:endParaRPr lang="tr-TR" sz="1600" dirty="0"/>
          </a:p>
        </p:txBody>
      </p:sp>
      <p:sp>
        <p:nvSpPr>
          <p:cNvPr id="4" name="Metin kutusu 3">
            <a:extLst>
              <a:ext uri="{FF2B5EF4-FFF2-40B4-BE49-F238E27FC236}">
                <a16:creationId xmlns:a16="http://schemas.microsoft.com/office/drawing/2014/main" id="{767B450F-3C4E-4B55-A3E0-0FC5E059B3E1}"/>
              </a:ext>
            </a:extLst>
          </p:cNvPr>
          <p:cNvSpPr txBox="1"/>
          <p:nvPr/>
        </p:nvSpPr>
        <p:spPr>
          <a:xfrm>
            <a:off x="519012" y="6444862"/>
            <a:ext cx="6747164" cy="276999"/>
          </a:xfrm>
          <a:prstGeom prst="rect">
            <a:avLst/>
          </a:prstGeom>
          <a:noFill/>
        </p:spPr>
        <p:txBody>
          <a:bodyPr wrap="square">
            <a:spAutoFit/>
          </a:bodyPr>
          <a:lstStyle/>
          <a:p>
            <a:r>
              <a:rPr lang="tr-TR" sz="1200" dirty="0"/>
              <a:t>*Source: </a:t>
            </a:r>
            <a:r>
              <a:rPr lang="en-US" sz="1200" dirty="0"/>
              <a:t>Evacuation Time Estimates Richard </a:t>
            </a:r>
            <a:r>
              <a:rPr lang="en-US" sz="1200" dirty="0" err="1"/>
              <a:t>Emch</a:t>
            </a:r>
            <a:r>
              <a:rPr lang="en-US" sz="1200" dirty="0"/>
              <a:t>, </a:t>
            </a:r>
            <a:r>
              <a:rPr lang="en-US" sz="1200" dirty="0" err="1"/>
              <a:t>Adstm</a:t>
            </a:r>
            <a:r>
              <a:rPr lang="tr-TR" sz="1200" dirty="0"/>
              <a:t>, USNRC,2014</a:t>
            </a:r>
          </a:p>
        </p:txBody>
      </p:sp>
    </p:spTree>
    <p:extLst>
      <p:ext uri="{BB962C8B-B14F-4D97-AF65-F5344CB8AC3E}">
        <p14:creationId xmlns:p14="http://schemas.microsoft.com/office/powerpoint/2010/main" val="16994755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81624-CDDB-46DE-BEBC-BE13EBF8EA32}"/>
              </a:ext>
            </a:extLst>
          </p:cNvPr>
          <p:cNvSpPr>
            <a:spLocks noGrp="1"/>
          </p:cNvSpPr>
          <p:nvPr>
            <p:ph type="title"/>
          </p:nvPr>
        </p:nvSpPr>
        <p:spPr/>
        <p:txBody>
          <a:bodyPr>
            <a:normAutofit fontScale="90000"/>
          </a:bodyPr>
          <a:lstStyle/>
          <a:p>
            <a:r>
              <a:rPr lang="tr-TR" dirty="0" err="1"/>
              <a:t>Evacuation</a:t>
            </a:r>
            <a:r>
              <a:rPr lang="tr-TR" dirty="0"/>
              <a:t> Time </a:t>
            </a:r>
            <a:r>
              <a:rPr lang="tr-TR" dirty="0" err="1"/>
              <a:t>Estimation</a:t>
            </a:r>
            <a:r>
              <a:rPr lang="tr-TR" dirty="0"/>
              <a:t> </a:t>
            </a:r>
            <a:r>
              <a:rPr lang="tr-TR" dirty="0" err="1"/>
              <a:t>Methodology</a:t>
            </a:r>
            <a:r>
              <a:rPr lang="tr-TR" dirty="0"/>
              <a:t> </a:t>
            </a:r>
            <a:r>
              <a:rPr lang="tr-TR" dirty="0" err="1"/>
              <a:t>By</a:t>
            </a:r>
            <a:r>
              <a:rPr lang="tr-TR" dirty="0"/>
              <a:t> </a:t>
            </a:r>
            <a:br>
              <a:rPr lang="tr-TR" dirty="0"/>
            </a:br>
            <a:r>
              <a:rPr lang="tr-TR" dirty="0"/>
              <a:t>USNRC &amp; IAEA </a:t>
            </a:r>
          </a:p>
        </p:txBody>
      </p:sp>
      <p:sp>
        <p:nvSpPr>
          <p:cNvPr id="3" name="İçerik Yer Tutucusu 2">
            <a:extLst>
              <a:ext uri="{FF2B5EF4-FFF2-40B4-BE49-F238E27FC236}">
                <a16:creationId xmlns:a16="http://schemas.microsoft.com/office/drawing/2014/main" id="{662F0FF6-FA14-42A1-AF5D-3909C5A34E5F}"/>
              </a:ext>
            </a:extLst>
          </p:cNvPr>
          <p:cNvSpPr>
            <a:spLocks noGrp="1"/>
          </p:cNvSpPr>
          <p:nvPr>
            <p:ph idx="1"/>
          </p:nvPr>
        </p:nvSpPr>
        <p:spPr>
          <a:xfrm>
            <a:off x="609600" y="1658278"/>
            <a:ext cx="8229600" cy="4525963"/>
          </a:xfrm>
        </p:spPr>
        <p:txBody>
          <a:bodyPr>
            <a:normAutofit/>
          </a:bodyPr>
          <a:lstStyle/>
          <a:p>
            <a:pPr marL="0" indent="0">
              <a:buNone/>
            </a:pPr>
            <a:r>
              <a:rPr lang="tr-TR" sz="2800" b="1" dirty="0"/>
              <a:t>Analysis </a:t>
            </a:r>
          </a:p>
          <a:p>
            <a:r>
              <a:rPr lang="en-US" sz="2000" dirty="0"/>
              <a:t>Trip Generation Time </a:t>
            </a:r>
            <a:endParaRPr lang="tr-TR" sz="2000" dirty="0"/>
          </a:p>
          <a:p>
            <a:pPr marL="0" indent="0">
              <a:buNone/>
            </a:pPr>
            <a:endParaRPr lang="tr-TR" sz="1200" dirty="0"/>
          </a:p>
          <a:p>
            <a:pPr lvl="1"/>
            <a:r>
              <a:rPr lang="en-US" sz="1200" dirty="0"/>
              <a:t>Total time required by individual or family to prepare for evacuation </a:t>
            </a:r>
            <a:endParaRPr lang="tr-TR" sz="1200" dirty="0"/>
          </a:p>
          <a:p>
            <a:pPr lvl="1"/>
            <a:r>
              <a:rPr lang="en-US" sz="1200" dirty="0"/>
              <a:t>Can be obtained through surveys</a:t>
            </a:r>
            <a:endParaRPr lang="tr-TR" sz="1200" dirty="0"/>
          </a:p>
          <a:p>
            <a:pPr lvl="1"/>
            <a:r>
              <a:rPr lang="en-US" sz="1200" dirty="0"/>
              <a:t>Assumptions or generalized data are also acceptable, but basis must be provided </a:t>
            </a:r>
            <a:endParaRPr lang="tr-TR" sz="1200" dirty="0"/>
          </a:p>
          <a:p>
            <a:pPr lvl="1"/>
            <a:r>
              <a:rPr lang="en-US" sz="1200" dirty="0"/>
              <a:t>Can assume sequential events or distribution functions</a:t>
            </a:r>
            <a:endParaRPr lang="tr-TR" sz="1200" dirty="0"/>
          </a:p>
          <a:p>
            <a:pPr lvl="1"/>
            <a:r>
              <a:rPr lang="en-US" sz="1200" dirty="0"/>
              <a:t> Identify sensitive parameters/conditions of large impact on the trip generation time</a:t>
            </a:r>
            <a:endParaRPr lang="tr-TR" sz="1200" dirty="0"/>
          </a:p>
          <a:p>
            <a:r>
              <a:rPr lang="en-US" sz="2000" dirty="0"/>
              <a:t>Evacuation Scenarios </a:t>
            </a:r>
            <a:endParaRPr lang="tr-TR" sz="2000" dirty="0"/>
          </a:p>
          <a:p>
            <a:pPr lvl="1"/>
            <a:r>
              <a:rPr lang="en-US" sz="1200" dirty="0"/>
              <a:t>Normal/adverse weather</a:t>
            </a:r>
            <a:endParaRPr lang="tr-TR" sz="1200" dirty="0"/>
          </a:p>
          <a:p>
            <a:pPr lvl="1"/>
            <a:r>
              <a:rPr lang="en-US" sz="1200" dirty="0"/>
              <a:t>Various seasons (winter / summer)</a:t>
            </a:r>
            <a:endParaRPr lang="tr-TR" sz="1200" dirty="0"/>
          </a:p>
          <a:p>
            <a:pPr lvl="1"/>
            <a:r>
              <a:rPr lang="en-US" sz="1200" dirty="0"/>
              <a:t>Time of the day</a:t>
            </a:r>
            <a:endParaRPr lang="tr-TR" sz="1200" dirty="0"/>
          </a:p>
          <a:p>
            <a:pPr lvl="1"/>
            <a:r>
              <a:rPr lang="en-US" sz="1200" dirty="0"/>
              <a:t>Day of the week</a:t>
            </a:r>
            <a:endParaRPr lang="tr-TR" sz="1200" dirty="0"/>
          </a:p>
          <a:p>
            <a:pPr lvl="1"/>
            <a:r>
              <a:rPr lang="en-US" sz="1200" dirty="0"/>
              <a:t>Special events</a:t>
            </a:r>
            <a:endParaRPr lang="tr-TR" sz="1200" dirty="0"/>
          </a:p>
          <a:p>
            <a:pPr lvl="1"/>
            <a:r>
              <a:rPr lang="en-US" sz="1200" dirty="0"/>
              <a:t>Various evacuation sectors (by wind direction)</a:t>
            </a:r>
            <a:endParaRPr lang="tr-TR" sz="1800" dirty="0"/>
          </a:p>
        </p:txBody>
      </p:sp>
      <p:sp>
        <p:nvSpPr>
          <p:cNvPr id="4" name="Metin kutusu 3">
            <a:extLst>
              <a:ext uri="{FF2B5EF4-FFF2-40B4-BE49-F238E27FC236}">
                <a16:creationId xmlns:a16="http://schemas.microsoft.com/office/drawing/2014/main" id="{35E41BC3-D389-4047-BA8D-D89EB2DC3FFF}"/>
              </a:ext>
            </a:extLst>
          </p:cNvPr>
          <p:cNvSpPr txBox="1"/>
          <p:nvPr/>
        </p:nvSpPr>
        <p:spPr>
          <a:xfrm>
            <a:off x="1620981" y="6424882"/>
            <a:ext cx="6747164" cy="276999"/>
          </a:xfrm>
          <a:prstGeom prst="rect">
            <a:avLst/>
          </a:prstGeom>
          <a:noFill/>
        </p:spPr>
        <p:txBody>
          <a:bodyPr wrap="square">
            <a:spAutoFit/>
          </a:bodyPr>
          <a:lstStyle/>
          <a:p>
            <a:r>
              <a:rPr lang="tr-TR" sz="1200" dirty="0"/>
              <a:t>*Source: </a:t>
            </a:r>
            <a:r>
              <a:rPr lang="en-US" sz="1200" dirty="0"/>
              <a:t>Evacuation Time Estimates Richard </a:t>
            </a:r>
            <a:r>
              <a:rPr lang="en-US" sz="1200" dirty="0" err="1"/>
              <a:t>Emch</a:t>
            </a:r>
            <a:r>
              <a:rPr lang="en-US" sz="1200" dirty="0"/>
              <a:t>, </a:t>
            </a:r>
            <a:r>
              <a:rPr lang="en-US" sz="1200" dirty="0" err="1"/>
              <a:t>Adstm</a:t>
            </a:r>
            <a:r>
              <a:rPr lang="tr-TR" sz="1200" dirty="0"/>
              <a:t>, USNRC,2014</a:t>
            </a:r>
          </a:p>
        </p:txBody>
      </p:sp>
    </p:spTree>
    <p:extLst>
      <p:ext uri="{BB962C8B-B14F-4D97-AF65-F5344CB8AC3E}">
        <p14:creationId xmlns:p14="http://schemas.microsoft.com/office/powerpoint/2010/main" val="3497305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1881624-CDDB-46DE-BEBC-BE13EBF8EA32}"/>
              </a:ext>
            </a:extLst>
          </p:cNvPr>
          <p:cNvSpPr>
            <a:spLocks noGrp="1"/>
          </p:cNvSpPr>
          <p:nvPr>
            <p:ph type="title"/>
          </p:nvPr>
        </p:nvSpPr>
        <p:spPr>
          <a:xfrm>
            <a:off x="211015" y="178811"/>
            <a:ext cx="10374923" cy="1143000"/>
          </a:xfrm>
        </p:spPr>
        <p:txBody>
          <a:bodyPr>
            <a:normAutofit fontScale="90000"/>
          </a:bodyPr>
          <a:lstStyle/>
          <a:p>
            <a:r>
              <a:rPr lang="tr-TR" dirty="0" err="1"/>
              <a:t>Evacuation</a:t>
            </a:r>
            <a:r>
              <a:rPr lang="tr-TR" dirty="0"/>
              <a:t> Time </a:t>
            </a:r>
            <a:r>
              <a:rPr lang="tr-TR" dirty="0" err="1"/>
              <a:t>Estimation</a:t>
            </a:r>
            <a:r>
              <a:rPr lang="tr-TR" dirty="0"/>
              <a:t> </a:t>
            </a:r>
            <a:r>
              <a:rPr lang="tr-TR" dirty="0" err="1"/>
              <a:t>Methodology</a:t>
            </a:r>
            <a:r>
              <a:rPr lang="tr-TR" dirty="0"/>
              <a:t> </a:t>
            </a:r>
            <a:r>
              <a:rPr lang="tr-TR" dirty="0" err="1"/>
              <a:t>By</a:t>
            </a:r>
            <a:r>
              <a:rPr lang="tr-TR" dirty="0"/>
              <a:t> USNRC &amp; IAEA </a:t>
            </a:r>
          </a:p>
        </p:txBody>
      </p:sp>
      <p:sp>
        <p:nvSpPr>
          <p:cNvPr id="3" name="İçerik Yer Tutucusu 2">
            <a:extLst>
              <a:ext uri="{FF2B5EF4-FFF2-40B4-BE49-F238E27FC236}">
                <a16:creationId xmlns:a16="http://schemas.microsoft.com/office/drawing/2014/main" id="{662F0FF6-FA14-42A1-AF5D-3909C5A34E5F}"/>
              </a:ext>
            </a:extLst>
          </p:cNvPr>
          <p:cNvSpPr>
            <a:spLocks noGrp="1"/>
          </p:cNvSpPr>
          <p:nvPr>
            <p:ph idx="1"/>
          </p:nvPr>
        </p:nvSpPr>
        <p:spPr>
          <a:xfrm>
            <a:off x="556491" y="1537532"/>
            <a:ext cx="3191164" cy="4525963"/>
          </a:xfrm>
        </p:spPr>
        <p:txBody>
          <a:bodyPr>
            <a:normAutofit/>
          </a:bodyPr>
          <a:lstStyle/>
          <a:p>
            <a:r>
              <a:rPr lang="en-US" sz="2000" dirty="0"/>
              <a:t>Analysis Results</a:t>
            </a:r>
            <a:endParaRPr lang="tr-TR" sz="2000" dirty="0"/>
          </a:p>
          <a:p>
            <a:pPr marL="0" indent="0">
              <a:buNone/>
            </a:pPr>
            <a:endParaRPr lang="tr-TR" sz="2000" dirty="0"/>
          </a:p>
          <a:p>
            <a:pPr marL="0" indent="0">
              <a:buNone/>
            </a:pPr>
            <a:r>
              <a:rPr lang="en-US" sz="1600" dirty="0"/>
              <a:t>Report ETEs as a function of: </a:t>
            </a:r>
          </a:p>
          <a:p>
            <a:pPr lvl="1"/>
            <a:r>
              <a:rPr lang="en-US" sz="1200" dirty="0"/>
              <a:t>Evacuation areas </a:t>
            </a:r>
            <a:endParaRPr lang="tr-TR" sz="1200" dirty="0"/>
          </a:p>
          <a:p>
            <a:pPr lvl="1"/>
            <a:r>
              <a:rPr lang="en-US" sz="1200" dirty="0"/>
              <a:t>Evacuation scenario </a:t>
            </a:r>
            <a:endParaRPr lang="tr-TR" sz="1200" dirty="0"/>
          </a:p>
          <a:p>
            <a:pPr lvl="1"/>
            <a:r>
              <a:rPr lang="en-US" sz="1200" dirty="0"/>
              <a:t>General public / special populations</a:t>
            </a:r>
            <a:endParaRPr lang="tr-TR" sz="1200" dirty="0"/>
          </a:p>
          <a:p>
            <a:pPr lvl="1"/>
            <a:r>
              <a:rPr lang="en-US" sz="1200" dirty="0"/>
              <a:t>ETEs to evacuate 100% of population, as well as 90%, 50%, etc.</a:t>
            </a:r>
            <a:endParaRPr lang="tr-TR" sz="1600" dirty="0"/>
          </a:p>
          <a:p>
            <a:pPr marL="0" indent="0">
              <a:buNone/>
            </a:pPr>
            <a:r>
              <a:rPr lang="en-US" sz="1600" dirty="0"/>
              <a:t>Sensitivity analysis to assess the impact of the assumptions</a:t>
            </a:r>
            <a:endParaRPr lang="tr-TR" sz="1600" dirty="0"/>
          </a:p>
          <a:p>
            <a:pPr marL="0" indent="0">
              <a:buNone/>
            </a:pPr>
            <a:r>
              <a:rPr lang="en-US" sz="1600" dirty="0"/>
              <a:t>Update ETE if information changes </a:t>
            </a:r>
            <a:r>
              <a:rPr lang="en-GB" sz="1600" dirty="0"/>
              <a:t>significantly</a:t>
            </a:r>
            <a:endParaRPr lang="tr-TR" sz="1600" dirty="0"/>
          </a:p>
        </p:txBody>
      </p:sp>
      <p:pic>
        <p:nvPicPr>
          <p:cNvPr id="5" name="Resim 4">
            <a:extLst>
              <a:ext uri="{FF2B5EF4-FFF2-40B4-BE49-F238E27FC236}">
                <a16:creationId xmlns:a16="http://schemas.microsoft.com/office/drawing/2014/main" id="{5E9BFEE9-C258-4000-B252-66E561C60AAB}"/>
              </a:ext>
            </a:extLst>
          </p:cNvPr>
          <p:cNvPicPr>
            <a:picLocks noChangeAspect="1"/>
          </p:cNvPicPr>
          <p:nvPr/>
        </p:nvPicPr>
        <p:blipFill rotWithShape="1">
          <a:blip r:embed="rId2"/>
          <a:srcRect l="19293" t="33614" r="37071" b="20056"/>
          <a:stretch/>
        </p:blipFill>
        <p:spPr>
          <a:xfrm>
            <a:off x="5093638" y="3957782"/>
            <a:ext cx="5574363" cy="2900218"/>
          </a:xfrm>
          <a:prstGeom prst="rect">
            <a:avLst/>
          </a:prstGeom>
        </p:spPr>
      </p:pic>
      <p:pic>
        <p:nvPicPr>
          <p:cNvPr id="7" name="Resim 6">
            <a:extLst>
              <a:ext uri="{FF2B5EF4-FFF2-40B4-BE49-F238E27FC236}">
                <a16:creationId xmlns:a16="http://schemas.microsoft.com/office/drawing/2014/main" id="{D464D2B5-9F47-47E4-9393-B87B073056DF}"/>
              </a:ext>
            </a:extLst>
          </p:cNvPr>
          <p:cNvPicPr>
            <a:picLocks noChangeAspect="1"/>
          </p:cNvPicPr>
          <p:nvPr/>
        </p:nvPicPr>
        <p:blipFill rotWithShape="1">
          <a:blip r:embed="rId3"/>
          <a:srcRect l="17779" t="36846" r="36666" b="12514"/>
          <a:stretch/>
        </p:blipFill>
        <p:spPr>
          <a:xfrm>
            <a:off x="5874327" y="1385384"/>
            <a:ext cx="4165600" cy="2604655"/>
          </a:xfrm>
          <a:prstGeom prst="rect">
            <a:avLst/>
          </a:prstGeom>
        </p:spPr>
      </p:pic>
      <p:sp>
        <p:nvSpPr>
          <p:cNvPr id="8" name="Metin kutusu 7">
            <a:extLst>
              <a:ext uri="{FF2B5EF4-FFF2-40B4-BE49-F238E27FC236}">
                <a16:creationId xmlns:a16="http://schemas.microsoft.com/office/drawing/2014/main" id="{41BB5324-6B9B-4FED-B4EC-72F4EFB08F10}"/>
              </a:ext>
            </a:extLst>
          </p:cNvPr>
          <p:cNvSpPr txBox="1"/>
          <p:nvPr/>
        </p:nvSpPr>
        <p:spPr>
          <a:xfrm>
            <a:off x="415745" y="6117757"/>
            <a:ext cx="3472656" cy="461665"/>
          </a:xfrm>
          <a:prstGeom prst="rect">
            <a:avLst/>
          </a:prstGeom>
          <a:noFill/>
        </p:spPr>
        <p:txBody>
          <a:bodyPr wrap="square">
            <a:spAutoFit/>
          </a:bodyPr>
          <a:lstStyle/>
          <a:p>
            <a:r>
              <a:rPr lang="tr-TR" sz="1200" dirty="0"/>
              <a:t>*Source: </a:t>
            </a:r>
            <a:r>
              <a:rPr lang="en-US" sz="1200" dirty="0"/>
              <a:t>Evacuation Time Estimates Richard </a:t>
            </a:r>
            <a:r>
              <a:rPr lang="en-US" sz="1200" dirty="0" err="1"/>
              <a:t>Emch</a:t>
            </a:r>
            <a:r>
              <a:rPr lang="en-US" sz="1200" dirty="0"/>
              <a:t>, </a:t>
            </a:r>
            <a:r>
              <a:rPr lang="en-US" sz="1200" dirty="0" err="1"/>
              <a:t>Adstm</a:t>
            </a:r>
            <a:r>
              <a:rPr lang="tr-TR" sz="1200" dirty="0"/>
              <a:t>, USNRC,2014</a:t>
            </a:r>
          </a:p>
        </p:txBody>
      </p:sp>
    </p:spTree>
    <p:extLst>
      <p:ext uri="{BB962C8B-B14F-4D97-AF65-F5344CB8AC3E}">
        <p14:creationId xmlns:p14="http://schemas.microsoft.com/office/powerpoint/2010/main" val="2645545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C0AE02-2189-2906-A7EA-EC45FC981D89}"/>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FB6F2471-386D-F781-A67E-E7E3C91112D5}"/>
              </a:ext>
            </a:extLst>
          </p:cNvPr>
          <p:cNvSpPr>
            <a:spLocks noGrp="1"/>
          </p:cNvSpPr>
          <p:nvPr>
            <p:ph type="title"/>
          </p:nvPr>
        </p:nvSpPr>
        <p:spPr>
          <a:xfrm>
            <a:off x="660042" y="891652"/>
            <a:ext cx="4412021" cy="3030724"/>
          </a:xfrm>
        </p:spPr>
        <p:txBody>
          <a:bodyPr vert="horz" lIns="91440" tIns="45720" rIns="91440" bIns="45720" rtlCol="0" anchor="b">
            <a:normAutofit/>
          </a:bodyPr>
          <a:lstStyle/>
          <a:p>
            <a:pPr algn="r" defTabSz="914400">
              <a:lnSpc>
                <a:spcPct val="90000"/>
              </a:lnSpc>
            </a:pPr>
            <a:r>
              <a:rPr lang="en-US" sz="4000" b="1" kern="1200">
                <a:solidFill>
                  <a:srgbClr val="FFFFFF"/>
                </a:solidFill>
                <a:latin typeface="+mj-lt"/>
                <a:ea typeface="+mj-ea"/>
                <a:cs typeface="+mj-cs"/>
              </a:rPr>
              <a:t>Artificial intelligence use for DM</a:t>
            </a:r>
          </a:p>
        </p:txBody>
      </p:sp>
      <p:sp>
        <p:nvSpPr>
          <p:cNvPr id="13" name="TextBox 12">
            <a:extLst>
              <a:ext uri="{FF2B5EF4-FFF2-40B4-BE49-F238E27FC236}">
                <a16:creationId xmlns:a16="http://schemas.microsoft.com/office/drawing/2014/main" id="{3186DE44-ED41-D318-8870-C5FAD8BF316E}"/>
              </a:ext>
            </a:extLst>
          </p:cNvPr>
          <p:cNvSpPr txBox="1"/>
          <p:nvPr/>
        </p:nvSpPr>
        <p:spPr>
          <a:xfrm>
            <a:off x="945791" y="4745317"/>
            <a:ext cx="4126272" cy="1375145"/>
          </a:xfrm>
          <a:prstGeom prst="rect">
            <a:avLst/>
          </a:prstGeom>
        </p:spPr>
        <p:txBody>
          <a:bodyPr vert="horz" lIns="91440" tIns="45720" rIns="91440" bIns="45720" rtlCol="0">
            <a:normAutofit/>
          </a:bodyPr>
          <a:lstStyle/>
          <a:p>
            <a:pPr algn="r" defTabSz="914400">
              <a:lnSpc>
                <a:spcPct val="90000"/>
              </a:lnSpc>
              <a:spcBef>
                <a:spcPts val="1000"/>
              </a:spcBef>
            </a:pPr>
            <a:r>
              <a:rPr lang="en-US" sz="2400" kern="1200">
                <a:solidFill>
                  <a:srgbClr val="FFFFFF"/>
                </a:solidFill>
                <a:latin typeface="+mn-lt"/>
                <a:ea typeface="+mn-ea"/>
                <a:cs typeface="+mn-cs"/>
              </a:rPr>
              <a:t>*https://dl.acm.org/doi/fullHtml/10.1145/3669754.3669802</a:t>
            </a:r>
          </a:p>
        </p:txBody>
      </p:sp>
      <p:pic>
        <p:nvPicPr>
          <p:cNvPr id="5" name="Picture 4">
            <a:extLst>
              <a:ext uri="{FF2B5EF4-FFF2-40B4-BE49-F238E27FC236}">
                <a16:creationId xmlns:a16="http://schemas.microsoft.com/office/drawing/2014/main" id="{005EFC6F-5DF3-09F5-E1B5-2DCEBDE3C9ED}"/>
              </a:ext>
            </a:extLst>
          </p:cNvPr>
          <p:cNvPicPr>
            <a:picLocks noChangeAspect="1"/>
          </p:cNvPicPr>
          <p:nvPr/>
        </p:nvPicPr>
        <p:blipFill>
          <a:blip r:embed="rId2"/>
          <a:stretch>
            <a:fillRect/>
          </a:stretch>
        </p:blipFill>
        <p:spPr>
          <a:xfrm>
            <a:off x="5649492" y="1074365"/>
            <a:ext cx="6473221" cy="4709267"/>
          </a:xfrm>
          <a:prstGeom prst="rect">
            <a:avLst/>
          </a:prstGeom>
        </p:spPr>
      </p:pic>
    </p:spTree>
    <p:extLst>
      <p:ext uri="{BB962C8B-B14F-4D97-AF65-F5344CB8AC3E}">
        <p14:creationId xmlns:p14="http://schemas.microsoft.com/office/powerpoint/2010/main" val="3954150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1"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523999"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10475"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8513"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910267C-F0A3-48A3-A5B1-2DDBE4DA7D46}"/>
              </a:ext>
            </a:extLst>
          </p:cNvPr>
          <p:cNvSpPr>
            <a:spLocks noGrp="1"/>
          </p:cNvSpPr>
          <p:nvPr>
            <p:ph type="title"/>
          </p:nvPr>
        </p:nvSpPr>
        <p:spPr>
          <a:xfrm>
            <a:off x="2552700" y="294539"/>
            <a:ext cx="7421963" cy="1033669"/>
          </a:xfrm>
        </p:spPr>
        <p:txBody>
          <a:bodyPr>
            <a:normAutofit/>
          </a:bodyPr>
          <a:lstStyle/>
          <a:p>
            <a:pPr>
              <a:lnSpc>
                <a:spcPct val="90000"/>
              </a:lnSpc>
            </a:pPr>
            <a:r>
              <a:rPr lang="tr-TR" sz="3200" b="1" dirty="0" err="1">
                <a:solidFill>
                  <a:srgbClr val="FFFFFF"/>
                </a:solidFill>
              </a:rPr>
              <a:t>Decision</a:t>
            </a:r>
            <a:r>
              <a:rPr lang="tr-TR" sz="3200" b="1" dirty="0">
                <a:solidFill>
                  <a:srgbClr val="FFFFFF"/>
                </a:solidFill>
              </a:rPr>
              <a:t> </a:t>
            </a:r>
            <a:r>
              <a:rPr lang="tr-TR" sz="3200" b="1" dirty="0" err="1">
                <a:solidFill>
                  <a:srgbClr val="FFFFFF"/>
                </a:solidFill>
              </a:rPr>
              <a:t>Support</a:t>
            </a:r>
            <a:r>
              <a:rPr lang="tr-TR" sz="3200" b="1" dirty="0">
                <a:solidFill>
                  <a:srgbClr val="FFFFFF"/>
                </a:solidFill>
              </a:rPr>
              <a:t> </a:t>
            </a:r>
            <a:r>
              <a:rPr lang="tr-TR" sz="3200" b="1" dirty="0" err="1">
                <a:solidFill>
                  <a:srgbClr val="FFFFFF"/>
                </a:solidFill>
              </a:rPr>
              <a:t>Systems</a:t>
            </a:r>
            <a:r>
              <a:rPr lang="tr-TR" sz="3200" b="1" dirty="0">
                <a:solidFill>
                  <a:srgbClr val="FFFFFF"/>
                </a:solidFill>
              </a:rPr>
              <a:t> &amp; </a:t>
            </a:r>
            <a:r>
              <a:rPr lang="tr-TR" sz="3200" b="1" dirty="0" err="1">
                <a:solidFill>
                  <a:srgbClr val="FFFFFF"/>
                </a:solidFill>
              </a:rPr>
              <a:t>Artificial</a:t>
            </a:r>
            <a:r>
              <a:rPr lang="tr-TR" sz="3200" b="1" dirty="0">
                <a:solidFill>
                  <a:srgbClr val="FFFFFF"/>
                </a:solidFill>
              </a:rPr>
              <a:t> </a:t>
            </a:r>
            <a:r>
              <a:rPr lang="tr-TR" sz="3200" b="1" dirty="0" err="1">
                <a:solidFill>
                  <a:srgbClr val="FFFFFF"/>
                </a:solidFill>
              </a:rPr>
              <a:t>intelligence</a:t>
            </a:r>
            <a:r>
              <a:rPr lang="tr-TR" sz="3200" b="1" dirty="0">
                <a:solidFill>
                  <a:srgbClr val="FFFFFF"/>
                </a:solidFill>
              </a:rPr>
              <a:t> </a:t>
            </a:r>
            <a:r>
              <a:rPr lang="tr-TR" sz="3200" b="1" dirty="0" err="1">
                <a:solidFill>
                  <a:srgbClr val="FFFFFF"/>
                </a:solidFill>
              </a:rPr>
              <a:t>for</a:t>
            </a:r>
            <a:r>
              <a:rPr lang="tr-TR" sz="3200" b="1" dirty="0">
                <a:solidFill>
                  <a:srgbClr val="FFFFFF"/>
                </a:solidFill>
              </a:rPr>
              <a:t> </a:t>
            </a:r>
            <a:r>
              <a:rPr lang="tr-TR" sz="3200" b="1" dirty="0" err="1">
                <a:solidFill>
                  <a:srgbClr val="FFFFFF"/>
                </a:solidFill>
              </a:rPr>
              <a:t>mass</a:t>
            </a:r>
            <a:r>
              <a:rPr lang="tr-TR" sz="3200" b="1" dirty="0">
                <a:solidFill>
                  <a:srgbClr val="FFFFFF"/>
                </a:solidFill>
              </a:rPr>
              <a:t> </a:t>
            </a:r>
            <a:r>
              <a:rPr lang="tr-TR" sz="3200" b="1" dirty="0" err="1">
                <a:solidFill>
                  <a:srgbClr val="FFFFFF"/>
                </a:solidFill>
              </a:rPr>
              <a:t>evacuation</a:t>
            </a:r>
            <a:endParaRPr lang="tr-TR" sz="3200" b="1" dirty="0">
              <a:solidFill>
                <a:srgbClr val="FFFFFF"/>
              </a:solidFill>
            </a:endParaRPr>
          </a:p>
        </p:txBody>
      </p:sp>
      <p:sp>
        <p:nvSpPr>
          <p:cNvPr id="3" name="İçerik Yer Tutucusu 2">
            <a:extLst>
              <a:ext uri="{FF2B5EF4-FFF2-40B4-BE49-F238E27FC236}">
                <a16:creationId xmlns:a16="http://schemas.microsoft.com/office/drawing/2014/main" id="{89D1555C-6444-4511-A965-3ED22AA3779A}"/>
              </a:ext>
            </a:extLst>
          </p:cNvPr>
          <p:cNvSpPr>
            <a:spLocks noGrp="1"/>
          </p:cNvSpPr>
          <p:nvPr>
            <p:ph idx="1"/>
          </p:nvPr>
        </p:nvSpPr>
        <p:spPr>
          <a:xfrm>
            <a:off x="476745" y="1923067"/>
            <a:ext cx="3664486" cy="4369041"/>
          </a:xfrm>
        </p:spPr>
        <p:txBody>
          <a:bodyPr anchor="ctr">
            <a:noAutofit/>
          </a:bodyPr>
          <a:lstStyle/>
          <a:p>
            <a:pPr rtl="0"/>
            <a:r>
              <a:rPr lang="en-US" sz="1400" dirty="0"/>
              <a:t>AI-powered decision support systems offer invaluable assistance in making critical choices during disaster response. </a:t>
            </a:r>
            <a:endParaRPr lang="tr-TR" sz="1400" dirty="0"/>
          </a:p>
          <a:p>
            <a:pPr rtl="0"/>
            <a:r>
              <a:rPr lang="en-US" sz="1400" dirty="0"/>
              <a:t>These systems use machine learning algorithms to process data, predict future developments, and recommend optimal strategies for relief and recovery. </a:t>
            </a:r>
            <a:endParaRPr lang="tr-TR" sz="1400" dirty="0"/>
          </a:p>
          <a:p>
            <a:pPr rtl="0"/>
            <a:r>
              <a:rPr lang="en-US" sz="1400" dirty="0"/>
              <a:t>By considering a wide range of factors, including population density, infrastructure damage, and resource availability, AI-driven decision support systems empower disaster response teams to make informed and efficient decisions. </a:t>
            </a:r>
            <a:endParaRPr lang="tr-TR" sz="1400" dirty="0"/>
          </a:p>
          <a:p>
            <a:pPr rtl="0"/>
            <a:r>
              <a:rPr lang="en-US" sz="1400" dirty="0"/>
              <a:t>This not only saves lives but also helps maximize the impact of humanitarian aid efforts, ultimately improving the outcomes for affected</a:t>
            </a:r>
            <a:r>
              <a:rPr lang="tr-TR" sz="1400" dirty="0"/>
              <a:t> </a:t>
            </a:r>
            <a:r>
              <a:rPr lang="en-US" sz="1400" dirty="0"/>
              <a:t>communities.</a:t>
            </a:r>
            <a:br>
              <a:rPr lang="en-US" sz="1400" dirty="0"/>
            </a:br>
            <a:endParaRPr lang="tr-TR" sz="1400" dirty="0"/>
          </a:p>
        </p:txBody>
      </p:sp>
      <p:pic>
        <p:nvPicPr>
          <p:cNvPr id="6" name="Picture 5">
            <a:extLst>
              <a:ext uri="{FF2B5EF4-FFF2-40B4-BE49-F238E27FC236}">
                <a16:creationId xmlns:a16="http://schemas.microsoft.com/office/drawing/2014/main" id="{E2DB8054-7EC5-FAF3-21D1-757C2E8632CD}"/>
              </a:ext>
            </a:extLst>
          </p:cNvPr>
          <p:cNvPicPr>
            <a:picLocks noChangeAspect="1"/>
          </p:cNvPicPr>
          <p:nvPr/>
        </p:nvPicPr>
        <p:blipFill>
          <a:blip r:embed="rId2"/>
          <a:stretch>
            <a:fillRect/>
          </a:stretch>
        </p:blipFill>
        <p:spPr>
          <a:xfrm>
            <a:off x="4995769" y="1885280"/>
            <a:ext cx="5861047" cy="3758355"/>
          </a:xfrm>
          <a:prstGeom prst="rect">
            <a:avLst/>
          </a:prstGeom>
        </p:spPr>
      </p:pic>
      <p:sp>
        <p:nvSpPr>
          <p:cNvPr id="7" name="TextBox 6">
            <a:extLst>
              <a:ext uri="{FF2B5EF4-FFF2-40B4-BE49-F238E27FC236}">
                <a16:creationId xmlns:a16="http://schemas.microsoft.com/office/drawing/2014/main" id="{D699517D-B489-849C-1E30-9D86B1406E8D}"/>
              </a:ext>
            </a:extLst>
          </p:cNvPr>
          <p:cNvSpPr txBox="1"/>
          <p:nvPr/>
        </p:nvSpPr>
        <p:spPr>
          <a:xfrm>
            <a:off x="4567238" y="5532286"/>
            <a:ext cx="6337174" cy="646331"/>
          </a:xfrm>
          <a:prstGeom prst="rect">
            <a:avLst/>
          </a:prstGeom>
          <a:noFill/>
        </p:spPr>
        <p:txBody>
          <a:bodyPr wrap="square">
            <a:spAutoFit/>
          </a:bodyPr>
          <a:lstStyle/>
          <a:p>
            <a:r>
              <a:rPr lang="en-US" sz="1200" dirty="0"/>
              <a:t>The chart represents a process flow of getting observation samples from sensors and further information sources, recognizing the current situation, identifying the most similar known situation, and finding the optimal actions to reach the goal state in a continuous repeating cycle</a:t>
            </a:r>
            <a:endParaRPr lang="en-TR" sz="1200" dirty="0"/>
          </a:p>
        </p:txBody>
      </p:sp>
      <p:sp>
        <p:nvSpPr>
          <p:cNvPr id="9" name="TextBox 8">
            <a:extLst>
              <a:ext uri="{FF2B5EF4-FFF2-40B4-BE49-F238E27FC236}">
                <a16:creationId xmlns:a16="http://schemas.microsoft.com/office/drawing/2014/main" id="{D28F086B-9BA0-C174-81D8-288F587044D2}"/>
              </a:ext>
            </a:extLst>
          </p:cNvPr>
          <p:cNvSpPr txBox="1"/>
          <p:nvPr/>
        </p:nvSpPr>
        <p:spPr>
          <a:xfrm>
            <a:off x="4567238" y="6314896"/>
            <a:ext cx="5833431" cy="461665"/>
          </a:xfrm>
          <a:prstGeom prst="rect">
            <a:avLst/>
          </a:prstGeom>
          <a:noFill/>
        </p:spPr>
        <p:txBody>
          <a:bodyPr wrap="square">
            <a:spAutoFit/>
          </a:bodyPr>
          <a:lstStyle/>
          <a:p>
            <a:r>
              <a:rPr lang="en-US" sz="1200" dirty="0"/>
              <a:t>*Machine learning -based decision support framework for CBRN protection (</a:t>
            </a:r>
            <a:r>
              <a:rPr lang="en-US" sz="1200" dirty="0" err="1"/>
              <a:t>Tamás</a:t>
            </a:r>
            <a:r>
              <a:rPr lang="en-US" sz="1200" dirty="0"/>
              <a:t> </a:t>
            </a:r>
            <a:r>
              <a:rPr lang="en-US" sz="1200" dirty="0" err="1"/>
              <a:t>Kegyes</a:t>
            </a:r>
            <a:r>
              <a:rPr lang="en-US" sz="1200" dirty="0"/>
              <a:t>, Zoltán </a:t>
            </a:r>
            <a:r>
              <a:rPr lang="en-US" sz="1200" dirty="0" err="1"/>
              <a:t>Süle</a:t>
            </a:r>
            <a:r>
              <a:rPr lang="en-US" sz="1200" dirty="0"/>
              <a:t>, János Abonyi,2014)</a:t>
            </a:r>
            <a:endParaRPr lang="en-TR" sz="1200" dirty="0"/>
          </a:p>
        </p:txBody>
      </p:sp>
      <p:sp>
        <p:nvSpPr>
          <p:cNvPr id="13" name="TextBox 12">
            <a:extLst>
              <a:ext uri="{FF2B5EF4-FFF2-40B4-BE49-F238E27FC236}">
                <a16:creationId xmlns:a16="http://schemas.microsoft.com/office/drawing/2014/main" id="{3331ED7F-352D-9FC5-F5B6-2AB9F425EE5C}"/>
              </a:ext>
            </a:extLst>
          </p:cNvPr>
          <p:cNvSpPr txBox="1"/>
          <p:nvPr/>
        </p:nvSpPr>
        <p:spPr>
          <a:xfrm>
            <a:off x="6440509" y="1553735"/>
            <a:ext cx="2971568" cy="369332"/>
          </a:xfrm>
          <a:prstGeom prst="rect">
            <a:avLst/>
          </a:prstGeom>
          <a:noFill/>
        </p:spPr>
        <p:txBody>
          <a:bodyPr wrap="square">
            <a:spAutoFit/>
          </a:bodyPr>
          <a:lstStyle/>
          <a:p>
            <a:r>
              <a:rPr lang="en-US" dirty="0"/>
              <a:t>Cognitive situation control* </a:t>
            </a:r>
            <a:endParaRPr lang="en-TR" dirty="0"/>
          </a:p>
        </p:txBody>
      </p:sp>
    </p:spTree>
    <p:extLst>
      <p:ext uri="{BB962C8B-B14F-4D97-AF65-F5344CB8AC3E}">
        <p14:creationId xmlns:p14="http://schemas.microsoft.com/office/powerpoint/2010/main" val="3650697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98F1FE-DFC7-545A-58AF-8FB79D9BEE8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98DAAF-9D8E-28DE-06F5-8F6F58706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78E25EC-EB44-431E-ACED-D6FB4B5FC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4001"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175F9D9-FC26-BB05-EF02-09DB44821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523999"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A839362A-B7E6-568B-A44A-8454A45F4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10475"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16697CA6-2A3E-A70F-A289-C198A6B3C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8513"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4CDB4EDC-B67D-43F9-8834-39CAD0C16BE2}"/>
              </a:ext>
            </a:extLst>
          </p:cNvPr>
          <p:cNvSpPr>
            <a:spLocks noGrp="1"/>
          </p:cNvSpPr>
          <p:nvPr>
            <p:ph type="title"/>
          </p:nvPr>
        </p:nvSpPr>
        <p:spPr>
          <a:xfrm>
            <a:off x="1766372" y="294539"/>
            <a:ext cx="8208291" cy="1033669"/>
          </a:xfrm>
        </p:spPr>
        <p:txBody>
          <a:bodyPr>
            <a:normAutofit fontScale="90000"/>
          </a:bodyPr>
          <a:lstStyle/>
          <a:p>
            <a:pPr>
              <a:lnSpc>
                <a:spcPct val="90000"/>
              </a:lnSpc>
            </a:pPr>
            <a:r>
              <a:rPr lang="en-US" sz="3200" b="1" dirty="0">
                <a:solidFill>
                  <a:schemeClr val="bg1"/>
                </a:solidFill>
              </a:rPr>
              <a:t>Mass evacuation efforts become smarter, faster, and more adaptive to changing circumstances</a:t>
            </a:r>
          </a:p>
        </p:txBody>
      </p:sp>
      <p:sp>
        <p:nvSpPr>
          <p:cNvPr id="6" name="Metin kutusu 4">
            <a:extLst>
              <a:ext uri="{FF2B5EF4-FFF2-40B4-BE49-F238E27FC236}">
                <a16:creationId xmlns:a16="http://schemas.microsoft.com/office/drawing/2014/main" id="{153B5C02-2F2D-7659-615C-49606F078B94}"/>
              </a:ext>
            </a:extLst>
          </p:cNvPr>
          <p:cNvSpPr txBox="1"/>
          <p:nvPr/>
        </p:nvSpPr>
        <p:spPr>
          <a:xfrm>
            <a:off x="1917561" y="1699164"/>
            <a:ext cx="1951291" cy="646331"/>
          </a:xfrm>
          <a:prstGeom prst="rect">
            <a:avLst/>
          </a:prstGeom>
          <a:solidFill>
            <a:schemeClr val="accent5">
              <a:lumMod val="75000"/>
            </a:schemeClr>
          </a:solidFill>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b="1" dirty="0">
                <a:solidFill>
                  <a:schemeClr val="bg1"/>
                </a:solidFill>
              </a:rPr>
              <a:t>Predictive Hazard Modeling</a:t>
            </a:r>
            <a:endParaRPr lang="en-US" dirty="0">
              <a:solidFill>
                <a:schemeClr val="bg1"/>
              </a:solidFill>
            </a:endParaRPr>
          </a:p>
        </p:txBody>
      </p:sp>
      <p:sp>
        <p:nvSpPr>
          <p:cNvPr id="7" name="Metin kutusu 5">
            <a:extLst>
              <a:ext uri="{FF2B5EF4-FFF2-40B4-BE49-F238E27FC236}">
                <a16:creationId xmlns:a16="http://schemas.microsoft.com/office/drawing/2014/main" id="{CD2D8072-C0F6-4F7B-71D3-FC38709CEBD5}"/>
              </a:ext>
            </a:extLst>
          </p:cNvPr>
          <p:cNvSpPr txBox="1"/>
          <p:nvPr/>
        </p:nvSpPr>
        <p:spPr>
          <a:xfrm>
            <a:off x="1917561" y="4230319"/>
            <a:ext cx="1951159" cy="646331"/>
          </a:xfrm>
          <a:prstGeom prst="rect">
            <a:avLst/>
          </a:prstGeom>
          <a:solidFill>
            <a:schemeClr val="accent5">
              <a:lumMod val="7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dirty="0">
                <a:solidFill>
                  <a:schemeClr val="bg1"/>
                </a:solidFill>
              </a:rPr>
              <a:t>Real-Time Route Optimization</a:t>
            </a:r>
            <a:endParaRPr lang="en-US" dirty="0">
              <a:solidFill>
                <a:schemeClr val="bg1"/>
              </a:solidFill>
            </a:endParaRPr>
          </a:p>
        </p:txBody>
      </p:sp>
      <p:sp>
        <p:nvSpPr>
          <p:cNvPr id="9" name="Metin kutusu 6">
            <a:extLst>
              <a:ext uri="{FF2B5EF4-FFF2-40B4-BE49-F238E27FC236}">
                <a16:creationId xmlns:a16="http://schemas.microsoft.com/office/drawing/2014/main" id="{C915917C-A124-5A64-745A-73BFE7FD59BA}"/>
              </a:ext>
            </a:extLst>
          </p:cNvPr>
          <p:cNvSpPr txBox="1"/>
          <p:nvPr/>
        </p:nvSpPr>
        <p:spPr>
          <a:xfrm>
            <a:off x="4766794" y="1675033"/>
            <a:ext cx="2173932" cy="646331"/>
          </a:xfrm>
          <a:prstGeom prst="rect">
            <a:avLst/>
          </a:prstGeom>
          <a:solidFill>
            <a:schemeClr val="accent5">
              <a:lumMod val="75000"/>
            </a:schemeClr>
          </a:solidFill>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b="1" dirty="0">
                <a:solidFill>
                  <a:schemeClr val="bg1"/>
                </a:solidFill>
              </a:rPr>
              <a:t>Enhanced Decision Support Systems</a:t>
            </a:r>
            <a:endParaRPr lang="en-US" dirty="0">
              <a:solidFill>
                <a:schemeClr val="bg1"/>
              </a:solidFill>
            </a:endParaRPr>
          </a:p>
        </p:txBody>
      </p:sp>
      <p:sp>
        <p:nvSpPr>
          <p:cNvPr id="11" name="Metin kutusu 7">
            <a:extLst>
              <a:ext uri="{FF2B5EF4-FFF2-40B4-BE49-F238E27FC236}">
                <a16:creationId xmlns:a16="http://schemas.microsoft.com/office/drawing/2014/main" id="{7C23B478-157A-E374-3F2B-2D662CF38A7E}"/>
              </a:ext>
            </a:extLst>
          </p:cNvPr>
          <p:cNvSpPr txBox="1"/>
          <p:nvPr/>
        </p:nvSpPr>
        <p:spPr>
          <a:xfrm>
            <a:off x="4766794" y="4230319"/>
            <a:ext cx="2173932" cy="646331"/>
          </a:xfrm>
          <a:prstGeom prst="rect">
            <a:avLst/>
          </a:prstGeom>
          <a:solidFill>
            <a:schemeClr val="accent5">
              <a:lumMod val="7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dirty="0">
                <a:solidFill>
                  <a:schemeClr val="bg1"/>
                </a:solidFill>
              </a:rPr>
              <a:t>Dynamic Resource Allocation</a:t>
            </a:r>
            <a:endParaRPr lang="en-US" dirty="0">
              <a:solidFill>
                <a:schemeClr val="bg1"/>
              </a:solidFill>
            </a:endParaRPr>
          </a:p>
        </p:txBody>
      </p:sp>
      <p:sp>
        <p:nvSpPr>
          <p:cNvPr id="13" name="Metin kutusu 8">
            <a:extLst>
              <a:ext uri="{FF2B5EF4-FFF2-40B4-BE49-F238E27FC236}">
                <a16:creationId xmlns:a16="http://schemas.microsoft.com/office/drawing/2014/main" id="{93E45F5E-8BA3-4D18-9936-A085C2A18346}"/>
              </a:ext>
            </a:extLst>
          </p:cNvPr>
          <p:cNvSpPr txBox="1"/>
          <p:nvPr/>
        </p:nvSpPr>
        <p:spPr>
          <a:xfrm>
            <a:off x="7895583" y="1699165"/>
            <a:ext cx="2120628" cy="646331"/>
          </a:xfrm>
          <a:prstGeom prst="rect">
            <a:avLst/>
          </a:prstGeom>
          <a:solidFill>
            <a:schemeClr val="accent5">
              <a:lumMod val="75000"/>
            </a:schemeClr>
          </a:solidFill>
        </p:spPr>
        <p:style>
          <a:lnRef idx="2">
            <a:schemeClr val="dk1"/>
          </a:lnRef>
          <a:fillRef idx="1">
            <a:schemeClr val="lt1"/>
          </a:fillRef>
          <a:effectRef idx="0">
            <a:schemeClr val="dk1"/>
          </a:effectRef>
          <a:fontRef idx="minor">
            <a:schemeClr val="dk1"/>
          </a:fontRef>
        </p:style>
        <p:txBody>
          <a:bodyPr wrap="square" rtlCol="0" anchor="ctr">
            <a:spAutoFit/>
          </a:bodyPr>
          <a:lstStyle/>
          <a:p>
            <a:pPr algn="ctr"/>
            <a:r>
              <a:rPr lang="en-US" b="1" dirty="0">
                <a:solidFill>
                  <a:schemeClr val="bg1"/>
                </a:solidFill>
              </a:rPr>
              <a:t>Public Communication</a:t>
            </a:r>
            <a:endParaRPr lang="en-US" dirty="0">
              <a:solidFill>
                <a:schemeClr val="bg1"/>
              </a:solidFill>
            </a:endParaRPr>
          </a:p>
        </p:txBody>
      </p:sp>
      <p:sp>
        <p:nvSpPr>
          <p:cNvPr id="15" name="Metin kutusu 9">
            <a:extLst>
              <a:ext uri="{FF2B5EF4-FFF2-40B4-BE49-F238E27FC236}">
                <a16:creationId xmlns:a16="http://schemas.microsoft.com/office/drawing/2014/main" id="{9CAFC5B5-2740-F3A4-F546-1F866C5EB730}"/>
              </a:ext>
            </a:extLst>
          </p:cNvPr>
          <p:cNvSpPr txBox="1"/>
          <p:nvPr/>
        </p:nvSpPr>
        <p:spPr>
          <a:xfrm>
            <a:off x="7895583" y="4230319"/>
            <a:ext cx="2120628" cy="646331"/>
          </a:xfrm>
          <a:prstGeom prst="rect">
            <a:avLst/>
          </a:prstGeom>
          <a:solidFill>
            <a:schemeClr val="accent5">
              <a:lumMod val="75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dirty="0">
                <a:solidFill>
                  <a:schemeClr val="bg1"/>
                </a:solidFill>
              </a:rPr>
              <a:t>Surveillance and Monitoring</a:t>
            </a:r>
            <a:endParaRPr lang="en-US" dirty="0">
              <a:solidFill>
                <a:schemeClr val="bg1"/>
              </a:solidFill>
            </a:endParaRPr>
          </a:p>
        </p:txBody>
      </p:sp>
      <p:sp>
        <p:nvSpPr>
          <p:cNvPr id="17" name="Metin kutusu 11">
            <a:extLst>
              <a:ext uri="{FF2B5EF4-FFF2-40B4-BE49-F238E27FC236}">
                <a16:creationId xmlns:a16="http://schemas.microsoft.com/office/drawing/2014/main" id="{7ECFD397-3DE5-AC2A-4FC6-37EE5A61916C}"/>
              </a:ext>
            </a:extLst>
          </p:cNvPr>
          <p:cNvSpPr txBox="1"/>
          <p:nvPr/>
        </p:nvSpPr>
        <p:spPr>
          <a:xfrm>
            <a:off x="1332144" y="2419912"/>
            <a:ext cx="2585449" cy="1615827"/>
          </a:xfrm>
          <a:prstGeom prst="rect">
            <a:avLst/>
          </a:prstGeom>
          <a:noFill/>
        </p:spPr>
        <p:txBody>
          <a:bodyPr wrap="square">
            <a:spAutoFit/>
          </a:bodyPr>
          <a:lstStyle/>
          <a:p>
            <a:pPr marL="628650" lvl="1" indent="-171450">
              <a:buFont typeface="Arial" panose="020B0604020202020204" pitchFamily="34" charset="0"/>
              <a:buChar char="•"/>
            </a:pPr>
            <a:r>
              <a:rPr lang="en-US" sz="1100" dirty="0"/>
              <a:t>AI algorithms can analyze vast datasets (e.g., weather patterns, seismic activity, or chemical dispersion) to predict hazard progression.</a:t>
            </a:r>
          </a:p>
          <a:p>
            <a:pPr marL="628650" lvl="1" indent="-171450">
              <a:buFont typeface="Arial" panose="020B0604020202020204" pitchFamily="34" charset="0"/>
              <a:buChar char="•"/>
            </a:pPr>
            <a:r>
              <a:rPr lang="en-US" sz="1100" dirty="0"/>
              <a:t>Machine learning models improve over time, making predictions more accurate for identifying at-risk areas.</a:t>
            </a:r>
          </a:p>
        </p:txBody>
      </p:sp>
      <p:sp>
        <p:nvSpPr>
          <p:cNvPr id="18" name="Metin kutusu 13">
            <a:extLst>
              <a:ext uri="{FF2B5EF4-FFF2-40B4-BE49-F238E27FC236}">
                <a16:creationId xmlns:a16="http://schemas.microsoft.com/office/drawing/2014/main" id="{31D714B5-2E05-3CC9-CE1E-A43601C2F105}"/>
              </a:ext>
            </a:extLst>
          </p:cNvPr>
          <p:cNvSpPr txBox="1"/>
          <p:nvPr/>
        </p:nvSpPr>
        <p:spPr>
          <a:xfrm>
            <a:off x="1332144" y="4970570"/>
            <a:ext cx="2641433" cy="1785104"/>
          </a:xfrm>
          <a:prstGeom prst="rect">
            <a:avLst/>
          </a:prstGeom>
          <a:noFill/>
        </p:spPr>
        <p:txBody>
          <a:bodyPr wrap="square">
            <a:spAutoFit/>
          </a:bodyPr>
          <a:lstStyle/>
          <a:p>
            <a:pPr marL="628650" lvl="1" indent="-171450">
              <a:buFont typeface="Arial" panose="020B0604020202020204" pitchFamily="34" charset="0"/>
              <a:buChar char="•"/>
            </a:pPr>
            <a:r>
              <a:rPr lang="en-US" sz="1100" dirty="0"/>
              <a:t>AI-driven navigation systems calculate and continuously update optimal evacuation routes based on live traffic, environmental changes, and road conditions.</a:t>
            </a:r>
          </a:p>
          <a:p>
            <a:pPr marL="628650" lvl="1" indent="-171450">
              <a:buFont typeface="Arial" panose="020B0604020202020204" pitchFamily="34" charset="0"/>
              <a:buChar char="•"/>
            </a:pPr>
            <a:r>
              <a:rPr lang="en-US" sz="1100" dirty="0"/>
              <a:t>Autonomous vehicles or drones guided by AI can assist in clearing paths or transporting supplies.</a:t>
            </a:r>
          </a:p>
        </p:txBody>
      </p:sp>
      <p:sp>
        <p:nvSpPr>
          <p:cNvPr id="19" name="Metin kutusu 15">
            <a:extLst>
              <a:ext uri="{FF2B5EF4-FFF2-40B4-BE49-F238E27FC236}">
                <a16:creationId xmlns:a16="http://schemas.microsoft.com/office/drawing/2014/main" id="{95BF96C5-E5AE-DF70-E48C-D0D0CB64E755}"/>
              </a:ext>
            </a:extLst>
          </p:cNvPr>
          <p:cNvSpPr txBox="1"/>
          <p:nvPr/>
        </p:nvSpPr>
        <p:spPr>
          <a:xfrm>
            <a:off x="4206385" y="2397205"/>
            <a:ext cx="2585449" cy="1615827"/>
          </a:xfrm>
          <a:prstGeom prst="rect">
            <a:avLst/>
          </a:prstGeom>
          <a:noFill/>
        </p:spPr>
        <p:txBody>
          <a:bodyPr wrap="square">
            <a:spAutoFit/>
          </a:bodyPr>
          <a:lstStyle/>
          <a:p>
            <a:pPr marL="628650" lvl="1" indent="-171450">
              <a:buFont typeface="Arial" panose="020B0604020202020204" pitchFamily="34" charset="0"/>
              <a:buChar char="•"/>
            </a:pPr>
            <a:r>
              <a:rPr lang="en-US" sz="1100" dirty="0"/>
              <a:t>AI processes complex scenarios and recommends the most efficient evacuation strategies.</a:t>
            </a:r>
          </a:p>
          <a:p>
            <a:pPr marL="628650" lvl="1" indent="-171450">
              <a:buFont typeface="Arial" panose="020B0604020202020204" pitchFamily="34" charset="0"/>
              <a:buChar char="•"/>
            </a:pPr>
            <a:r>
              <a:rPr lang="en-US" sz="1100" dirty="0"/>
              <a:t>It can simulate thousands of possible outcomes in seconds, allowing decision-makers to choose the best course of action under pressure.</a:t>
            </a:r>
          </a:p>
        </p:txBody>
      </p:sp>
      <p:sp>
        <p:nvSpPr>
          <p:cNvPr id="20" name="Metin kutusu 19">
            <a:extLst>
              <a:ext uri="{FF2B5EF4-FFF2-40B4-BE49-F238E27FC236}">
                <a16:creationId xmlns:a16="http://schemas.microsoft.com/office/drawing/2014/main" id="{CBA8E508-8D20-8814-F0F1-8E60FDE3B110}"/>
              </a:ext>
            </a:extLst>
          </p:cNvPr>
          <p:cNvSpPr txBox="1"/>
          <p:nvPr/>
        </p:nvSpPr>
        <p:spPr>
          <a:xfrm>
            <a:off x="4206385" y="5003622"/>
            <a:ext cx="2430895" cy="1615827"/>
          </a:xfrm>
          <a:prstGeom prst="rect">
            <a:avLst/>
          </a:prstGeom>
          <a:noFill/>
        </p:spPr>
        <p:txBody>
          <a:bodyPr wrap="square">
            <a:spAutoFit/>
          </a:bodyPr>
          <a:lstStyle/>
          <a:p>
            <a:pPr marL="628650" lvl="1" indent="-171450">
              <a:buFont typeface="Arial" panose="020B0604020202020204" pitchFamily="34" charset="0"/>
              <a:buChar char="•"/>
            </a:pPr>
            <a:r>
              <a:rPr lang="en-US" sz="1100" dirty="0"/>
              <a:t>AI-powered tools optimize the allocation of critical resources (vehicles, shelters, medical supplies) by analyzing demand and supply in real time.</a:t>
            </a:r>
          </a:p>
          <a:p>
            <a:pPr marL="628650" lvl="1" indent="-171450">
              <a:buFont typeface="Arial" panose="020B0604020202020204" pitchFamily="34" charset="0"/>
              <a:buChar char="•"/>
            </a:pPr>
            <a:r>
              <a:rPr lang="en-US" sz="1100" dirty="0"/>
              <a:t>Autonomous robots can assist in deploying these resources more efficiently.</a:t>
            </a:r>
          </a:p>
        </p:txBody>
      </p:sp>
      <p:sp>
        <p:nvSpPr>
          <p:cNvPr id="21" name="Metin kutusu 21">
            <a:extLst>
              <a:ext uri="{FF2B5EF4-FFF2-40B4-BE49-F238E27FC236}">
                <a16:creationId xmlns:a16="http://schemas.microsoft.com/office/drawing/2014/main" id="{ABAF8537-4E2E-FE01-9AC4-4B45E79D2758}"/>
              </a:ext>
            </a:extLst>
          </p:cNvPr>
          <p:cNvSpPr txBox="1"/>
          <p:nvPr/>
        </p:nvSpPr>
        <p:spPr>
          <a:xfrm>
            <a:off x="7314958" y="2369201"/>
            <a:ext cx="2794000" cy="1615827"/>
          </a:xfrm>
          <a:prstGeom prst="rect">
            <a:avLst/>
          </a:prstGeom>
          <a:noFill/>
        </p:spPr>
        <p:txBody>
          <a:bodyPr wrap="square">
            <a:spAutoFit/>
          </a:bodyPr>
          <a:lstStyle/>
          <a:p>
            <a:pPr marL="628650" lvl="1" indent="-171450">
              <a:buFont typeface="Arial" panose="020B0604020202020204" pitchFamily="34" charset="0"/>
              <a:buChar char="•"/>
            </a:pPr>
            <a:r>
              <a:rPr lang="en-US" sz="1100" dirty="0"/>
              <a:t>AI chatbots and virtual assistants provide real-time updates, safety instructions, and personalized evacuation guidance to the public through mobile apps and social media.</a:t>
            </a:r>
          </a:p>
          <a:p>
            <a:pPr marL="628650" lvl="1" indent="-171450">
              <a:buFont typeface="Arial" panose="020B0604020202020204" pitchFamily="34" charset="0"/>
              <a:buChar char="•"/>
            </a:pPr>
            <a:r>
              <a:rPr lang="en-US" sz="1100" dirty="0"/>
              <a:t>Sentiment analysis on social media helps authorities identify and address public concerns promptly.</a:t>
            </a:r>
          </a:p>
        </p:txBody>
      </p:sp>
      <p:sp>
        <p:nvSpPr>
          <p:cNvPr id="22" name="Metin kutusu 23">
            <a:extLst>
              <a:ext uri="{FF2B5EF4-FFF2-40B4-BE49-F238E27FC236}">
                <a16:creationId xmlns:a16="http://schemas.microsoft.com/office/drawing/2014/main" id="{70C0E79D-4C75-B33F-C421-26A3619512C0}"/>
              </a:ext>
            </a:extLst>
          </p:cNvPr>
          <p:cNvSpPr txBox="1"/>
          <p:nvPr/>
        </p:nvSpPr>
        <p:spPr>
          <a:xfrm>
            <a:off x="7388850" y="4978382"/>
            <a:ext cx="2720109" cy="1615827"/>
          </a:xfrm>
          <a:prstGeom prst="rect">
            <a:avLst/>
          </a:prstGeom>
          <a:noFill/>
        </p:spPr>
        <p:txBody>
          <a:bodyPr wrap="square">
            <a:spAutoFit/>
          </a:bodyPr>
          <a:lstStyle/>
          <a:p>
            <a:pPr marL="628650" lvl="1" indent="-171450">
              <a:buFont typeface="Arial" panose="020B0604020202020204" pitchFamily="34" charset="0"/>
              <a:buChar char="•"/>
            </a:pPr>
            <a:r>
              <a:rPr lang="en-US" sz="1100" dirty="0"/>
              <a:t>AI processes data from drones, cameras, and IoT devices to monitor the evacuation zone, detect bottlenecks, or identify individuals needing assistance.</a:t>
            </a:r>
          </a:p>
          <a:p>
            <a:pPr marL="628650" lvl="1" indent="-171450">
              <a:buFont typeface="Arial" panose="020B0604020202020204" pitchFamily="34" charset="0"/>
              <a:buChar char="•"/>
            </a:pPr>
            <a:r>
              <a:rPr lang="en-US" sz="1100" dirty="0"/>
              <a:t>AI also analyzes patterns to predict crowd movements and mitigate risks such as stampedes or congestion.</a:t>
            </a:r>
          </a:p>
        </p:txBody>
      </p:sp>
    </p:spTree>
    <p:extLst>
      <p:ext uri="{BB962C8B-B14F-4D97-AF65-F5344CB8AC3E}">
        <p14:creationId xmlns:p14="http://schemas.microsoft.com/office/powerpoint/2010/main" val="24468486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376297" y="502022"/>
            <a:ext cx="7266222" cy="1642969"/>
          </a:xfrm>
        </p:spPr>
        <p:txBody>
          <a:bodyPr anchor="b">
            <a:normAutofit/>
          </a:bodyPr>
          <a:lstStyle/>
          <a:p>
            <a:r>
              <a:rPr lang="en-US" sz="3500"/>
              <a:t>Conclusion</a:t>
            </a:r>
          </a:p>
        </p:txBody>
      </p:sp>
      <p:sp>
        <p:nvSpPr>
          <p:cNvPr id="3" name="Content Placeholder 2"/>
          <p:cNvSpPr>
            <a:spLocks noGrp="1"/>
          </p:cNvSpPr>
          <p:nvPr>
            <p:ph idx="1"/>
          </p:nvPr>
        </p:nvSpPr>
        <p:spPr>
          <a:xfrm>
            <a:off x="1524000" y="2302031"/>
            <a:ext cx="10507287" cy="3454358"/>
          </a:xfrm>
        </p:spPr>
        <p:txBody>
          <a:bodyPr anchor="t">
            <a:normAutofit/>
          </a:bodyPr>
          <a:lstStyle/>
          <a:p>
            <a:r>
              <a:rPr lang="en-US" sz="1800" dirty="0"/>
              <a:t>Natural disasters and CBRN threats require similar evacuation processes.</a:t>
            </a:r>
          </a:p>
          <a:p>
            <a:r>
              <a:rPr lang="en-US" sz="1800" dirty="0"/>
              <a:t>CBRN incidents are complex but manageable with proper preparation.</a:t>
            </a:r>
          </a:p>
          <a:p>
            <a:r>
              <a:rPr lang="en-US" sz="1800" dirty="0"/>
              <a:t>Learning from real-world cases is essential for enhancing safety.</a:t>
            </a:r>
          </a:p>
          <a:p>
            <a:r>
              <a:rPr lang="en-US" sz="1800" dirty="0"/>
              <a:t>Effective evacuation plans save lives and reduce long-term impacts.</a:t>
            </a:r>
          </a:p>
          <a:p>
            <a:r>
              <a:rPr lang="en-US" sz="1800" dirty="0"/>
              <a:t>Effective early warning systems and swift response prove vital in successful evacuations.</a:t>
            </a:r>
          </a:p>
          <a:p>
            <a:pPr marL="0" indent="0">
              <a:buNone/>
            </a:pPr>
            <a:endParaRPr lang="en-US" sz="1800" dirty="0"/>
          </a:p>
          <a:p>
            <a:pPr marL="0" indent="0">
              <a:buNone/>
            </a:pPr>
            <a:r>
              <a:rPr lang="en-US" sz="1800" dirty="0"/>
              <a:t>“Review the CBRN evacuation protocols and be prepared for emerging threats”</a:t>
            </a:r>
          </a:p>
          <a:p>
            <a:endParaRPr lang="en-US" sz="1800" dirty="0"/>
          </a:p>
        </p:txBody>
      </p:sp>
      <p:sp>
        <p:nvSpPr>
          <p:cNvPr id="10"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524000" y="6400800"/>
            <a:ext cx="9144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52950" y="6400799"/>
            <a:ext cx="611504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0047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021064C-5018-480D-BC0A-0B1E7FF8AB94}"/>
              </a:ext>
            </a:extLst>
          </p:cNvPr>
          <p:cNvSpPr>
            <a:spLocks noGrp="1"/>
          </p:cNvSpPr>
          <p:nvPr>
            <p:ph type="title"/>
          </p:nvPr>
        </p:nvSpPr>
        <p:spPr>
          <a:xfrm>
            <a:off x="443740" y="835984"/>
            <a:ext cx="5873586" cy="1674904"/>
          </a:xfrm>
        </p:spPr>
        <p:txBody>
          <a:bodyPr anchor="ctr">
            <a:normAutofit/>
          </a:bodyPr>
          <a:lstStyle/>
          <a:p>
            <a:pPr algn="l"/>
            <a:r>
              <a:rPr lang="tr-TR" sz="2400" dirty="0" err="1"/>
              <a:t>Thank</a:t>
            </a:r>
            <a:r>
              <a:rPr lang="tr-TR" sz="2400" dirty="0"/>
              <a:t> </a:t>
            </a:r>
            <a:r>
              <a:rPr lang="tr-TR" sz="2400" dirty="0" err="1"/>
              <a:t>you</a:t>
            </a:r>
            <a:r>
              <a:rPr lang="tr-TR" sz="2400" dirty="0"/>
              <a:t> </a:t>
            </a:r>
            <a:r>
              <a:rPr lang="tr-TR" sz="2400" dirty="0" err="1"/>
              <a:t>for</a:t>
            </a:r>
            <a:r>
              <a:rPr lang="tr-TR" sz="2400" dirty="0"/>
              <a:t> </a:t>
            </a:r>
            <a:r>
              <a:rPr lang="tr-TR" sz="2400" dirty="0" err="1"/>
              <a:t>your</a:t>
            </a:r>
            <a:r>
              <a:rPr lang="tr-TR" sz="2400" dirty="0"/>
              <a:t> </a:t>
            </a:r>
            <a:r>
              <a:rPr lang="tr-TR" sz="2400" dirty="0" err="1"/>
              <a:t>attention</a:t>
            </a:r>
            <a:r>
              <a:rPr lang="tr-TR" sz="2400" dirty="0"/>
              <a:t>!</a:t>
            </a:r>
            <a:br>
              <a:rPr lang="tr-TR" sz="2400" dirty="0"/>
            </a:br>
            <a:r>
              <a:rPr lang="tr-TR" sz="2400" dirty="0" err="1"/>
              <a:t>veda.duman@gmail.com</a:t>
            </a:r>
            <a:br>
              <a:rPr lang="tr-TR" sz="2400" dirty="0"/>
            </a:br>
            <a:endParaRPr lang="tr-TR" sz="2400" dirty="0"/>
          </a:p>
        </p:txBody>
      </p:sp>
      <p:sp>
        <p:nvSpPr>
          <p:cNvPr id="3" name="İçerik Yer Tutucusu 2">
            <a:extLst>
              <a:ext uri="{FF2B5EF4-FFF2-40B4-BE49-F238E27FC236}">
                <a16:creationId xmlns:a16="http://schemas.microsoft.com/office/drawing/2014/main" id="{51749EB5-324E-42A0-BEB6-D45AA278F907}"/>
              </a:ext>
            </a:extLst>
          </p:cNvPr>
          <p:cNvSpPr>
            <a:spLocks noGrp="1"/>
          </p:cNvSpPr>
          <p:nvPr>
            <p:ph idx="1"/>
          </p:nvPr>
        </p:nvSpPr>
        <p:spPr>
          <a:xfrm>
            <a:off x="6167182" y="552907"/>
            <a:ext cx="3869869" cy="1674905"/>
          </a:xfrm>
        </p:spPr>
        <p:txBody>
          <a:bodyPr anchor="ctr">
            <a:normAutofit/>
          </a:bodyPr>
          <a:lstStyle/>
          <a:p>
            <a:endParaRPr lang="tr-TR" sz="1700" dirty="0"/>
          </a:p>
          <a:p>
            <a:endParaRPr lang="tr-TR" sz="1700" dirty="0"/>
          </a:p>
          <a:p>
            <a:endParaRPr lang="tr-TR" sz="1700" dirty="0"/>
          </a:p>
          <a:p>
            <a:pPr marL="0" indent="0">
              <a:buNone/>
            </a:pPr>
            <a:endParaRPr lang="tr-TR" sz="1700" dirty="0"/>
          </a:p>
        </p:txBody>
      </p:sp>
      <p:pic>
        <p:nvPicPr>
          <p:cNvPr id="1026" name="Picture 2" descr="logo">
            <a:extLst>
              <a:ext uri="{FF2B5EF4-FFF2-40B4-BE49-F238E27FC236}">
                <a16:creationId xmlns:a16="http://schemas.microsoft.com/office/drawing/2014/main" id="{16871E64-2531-609E-BBE1-8D6EB22A2D0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150375" y="2638961"/>
            <a:ext cx="7886677" cy="3431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4342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Introduction</a:t>
            </a:r>
          </a:p>
        </p:txBody>
      </p:sp>
      <p:sp>
        <p:nvSpPr>
          <p:cNvPr id="3" name="Content Placeholder 2"/>
          <p:cNvSpPr>
            <a:spLocks noGrp="1"/>
          </p:cNvSpPr>
          <p:nvPr>
            <p:ph idx="1"/>
          </p:nvPr>
        </p:nvSpPr>
        <p:spPr/>
        <p:txBody>
          <a:bodyPr>
            <a:normAutofit/>
          </a:bodyPr>
          <a:lstStyle/>
          <a:p>
            <a:r>
              <a:rPr sz="2400" dirty="0"/>
              <a:t>Effective and timely decision-making during CBRN incidents is crucial to save lives and minimize impact. </a:t>
            </a:r>
            <a:endParaRPr lang="tr-TR" sz="2400" dirty="0"/>
          </a:p>
          <a:p>
            <a:r>
              <a:rPr lang="en-US" sz="2400" dirty="0"/>
              <a:t>Evacuation is essential to relocate affected individuals to safe areas, prevent spread, and safeguard public health.</a:t>
            </a:r>
            <a:endParaRPr lang="tr-TR" sz="2400" dirty="0"/>
          </a:p>
          <a:p>
            <a:r>
              <a:rPr lang="tr-TR" sz="2400" dirty="0"/>
              <a:t>T</a:t>
            </a:r>
            <a:r>
              <a:rPr sz="2400" dirty="0"/>
              <a:t>he '5W 1H' method can be applied in evacuation planning processes for CBRN incidents.</a:t>
            </a:r>
          </a:p>
        </p:txBody>
      </p:sp>
      <p:sp>
        <p:nvSpPr>
          <p:cNvPr id="4" name="Dikdörtgen: Köşeleri Yuvarlatılmış 3">
            <a:extLst>
              <a:ext uri="{FF2B5EF4-FFF2-40B4-BE49-F238E27FC236}">
                <a16:creationId xmlns:a16="http://schemas.microsoft.com/office/drawing/2014/main" id="{AA3F2883-9D0C-40A5-A797-0624499B6EE9}"/>
              </a:ext>
            </a:extLst>
          </p:cNvPr>
          <p:cNvSpPr/>
          <p:nvPr/>
        </p:nvSpPr>
        <p:spPr>
          <a:xfrm>
            <a:off x="2105886" y="4872182"/>
            <a:ext cx="1228437" cy="7943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tr-TR"/>
              <a:t>Who</a:t>
            </a:r>
          </a:p>
        </p:txBody>
      </p:sp>
      <p:sp>
        <p:nvSpPr>
          <p:cNvPr id="5" name="Dikdörtgen: Köşeleri Yuvarlatılmış 4">
            <a:extLst>
              <a:ext uri="{FF2B5EF4-FFF2-40B4-BE49-F238E27FC236}">
                <a16:creationId xmlns:a16="http://schemas.microsoft.com/office/drawing/2014/main" id="{F303BE86-3056-4218-9FF1-8D29E2ED9653}"/>
              </a:ext>
            </a:extLst>
          </p:cNvPr>
          <p:cNvSpPr/>
          <p:nvPr/>
        </p:nvSpPr>
        <p:spPr>
          <a:xfrm>
            <a:off x="3486723" y="4883727"/>
            <a:ext cx="1228437" cy="7943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tr-TR" dirty="0" err="1"/>
              <a:t>What</a:t>
            </a:r>
            <a:endParaRPr lang="tr-TR" dirty="0"/>
          </a:p>
        </p:txBody>
      </p:sp>
      <p:sp>
        <p:nvSpPr>
          <p:cNvPr id="6" name="Dikdörtgen: Köşeleri Yuvarlatılmış 5">
            <a:extLst>
              <a:ext uri="{FF2B5EF4-FFF2-40B4-BE49-F238E27FC236}">
                <a16:creationId xmlns:a16="http://schemas.microsoft.com/office/drawing/2014/main" id="{4EEDE6DC-AFFF-477A-9DB1-174A1292795E}"/>
              </a:ext>
            </a:extLst>
          </p:cNvPr>
          <p:cNvSpPr/>
          <p:nvPr/>
        </p:nvSpPr>
        <p:spPr>
          <a:xfrm>
            <a:off x="4867560" y="4883727"/>
            <a:ext cx="1228437" cy="7943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tr-TR" dirty="0" err="1"/>
              <a:t>Where</a:t>
            </a:r>
            <a:endParaRPr lang="tr-TR" dirty="0"/>
          </a:p>
        </p:txBody>
      </p:sp>
      <p:sp>
        <p:nvSpPr>
          <p:cNvPr id="7" name="Dikdörtgen: Köşeleri Yuvarlatılmış 6">
            <a:extLst>
              <a:ext uri="{FF2B5EF4-FFF2-40B4-BE49-F238E27FC236}">
                <a16:creationId xmlns:a16="http://schemas.microsoft.com/office/drawing/2014/main" id="{4ACC891E-90AC-4585-9433-5BA8396B09FE}"/>
              </a:ext>
            </a:extLst>
          </p:cNvPr>
          <p:cNvSpPr/>
          <p:nvPr/>
        </p:nvSpPr>
        <p:spPr>
          <a:xfrm>
            <a:off x="6248397" y="4895272"/>
            <a:ext cx="1228437" cy="7943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tr-TR" dirty="0" err="1"/>
              <a:t>Why</a:t>
            </a:r>
            <a:endParaRPr lang="tr-TR" dirty="0"/>
          </a:p>
        </p:txBody>
      </p:sp>
      <p:sp>
        <p:nvSpPr>
          <p:cNvPr id="8" name="Dikdörtgen: Köşeleri Yuvarlatılmış 7">
            <a:extLst>
              <a:ext uri="{FF2B5EF4-FFF2-40B4-BE49-F238E27FC236}">
                <a16:creationId xmlns:a16="http://schemas.microsoft.com/office/drawing/2014/main" id="{44FAA425-FF27-413F-BEDE-4B0A3F769747}"/>
              </a:ext>
            </a:extLst>
          </p:cNvPr>
          <p:cNvSpPr/>
          <p:nvPr/>
        </p:nvSpPr>
        <p:spPr>
          <a:xfrm>
            <a:off x="7629234" y="4890654"/>
            <a:ext cx="1228437" cy="7943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tr-TR" dirty="0" err="1"/>
              <a:t>When</a:t>
            </a:r>
            <a:endParaRPr lang="tr-TR" dirty="0"/>
          </a:p>
        </p:txBody>
      </p:sp>
      <p:sp>
        <p:nvSpPr>
          <p:cNvPr id="9" name="Dikdörtgen: Köşeleri Yuvarlatılmış 8">
            <a:extLst>
              <a:ext uri="{FF2B5EF4-FFF2-40B4-BE49-F238E27FC236}">
                <a16:creationId xmlns:a16="http://schemas.microsoft.com/office/drawing/2014/main" id="{1645F052-7714-4D58-BD1B-DD3724EB8E13}"/>
              </a:ext>
            </a:extLst>
          </p:cNvPr>
          <p:cNvSpPr/>
          <p:nvPr/>
        </p:nvSpPr>
        <p:spPr>
          <a:xfrm>
            <a:off x="9010071" y="4872182"/>
            <a:ext cx="1228437" cy="794327"/>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tr-TR" dirty="0"/>
              <a:t>How</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51CC604-0923-B0E3-C40F-3EB32AC10BF5}"/>
            </a:ext>
          </a:extLst>
        </p:cNvPr>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F79A61-E3E4-E28D-5403-08B297C78097}"/>
              </a:ext>
            </a:extLst>
          </p:cNvPr>
          <p:cNvSpPr>
            <a:spLocks noGrp="1"/>
          </p:cNvSpPr>
          <p:nvPr>
            <p:ph type="title"/>
          </p:nvPr>
        </p:nvSpPr>
        <p:spPr>
          <a:xfrm>
            <a:off x="1383564" y="348865"/>
            <a:ext cx="9718111" cy="1576446"/>
          </a:xfrm>
        </p:spPr>
        <p:txBody>
          <a:bodyPr anchor="ctr">
            <a:normAutofit/>
          </a:bodyPr>
          <a:lstStyle/>
          <a:p>
            <a:pPr>
              <a:lnSpc>
                <a:spcPct val="90000"/>
              </a:lnSpc>
            </a:pPr>
            <a:r>
              <a:rPr lang="tr-TR" sz="3400" b="1">
                <a:solidFill>
                  <a:srgbClr val="FFFFFF"/>
                </a:solidFill>
              </a:rPr>
              <a:t>Mass Evacuation is Necessary in CBRN Incidents</a:t>
            </a:r>
            <a:br>
              <a:rPr lang="tr-TR" sz="3400" b="1">
                <a:solidFill>
                  <a:srgbClr val="FFFFFF"/>
                </a:solidFill>
              </a:rPr>
            </a:br>
            <a:br>
              <a:rPr lang="tr-TR" sz="3400" b="1">
                <a:solidFill>
                  <a:srgbClr val="FFFFFF"/>
                </a:solidFill>
              </a:rPr>
            </a:br>
            <a:r>
              <a:rPr lang="tr-TR" sz="3400" b="1">
                <a:solidFill>
                  <a:srgbClr val="FFFFFF"/>
                </a:solidFill>
              </a:rPr>
              <a:t>Because of…</a:t>
            </a:r>
          </a:p>
        </p:txBody>
      </p:sp>
      <p:graphicFrame>
        <p:nvGraphicFramePr>
          <p:cNvPr id="5" name="Content Placeholder 2">
            <a:extLst>
              <a:ext uri="{FF2B5EF4-FFF2-40B4-BE49-F238E27FC236}">
                <a16:creationId xmlns:a16="http://schemas.microsoft.com/office/drawing/2014/main" id="{800BC581-4777-8A24-414A-204B5EBB8EAB}"/>
              </a:ext>
            </a:extLst>
          </p:cNvPr>
          <p:cNvGraphicFramePr>
            <a:graphicFrameLocks noGrp="1"/>
          </p:cNvGraphicFramePr>
          <p:nvPr>
            <p:ph idx="1"/>
            <p:extLst>
              <p:ext uri="{D42A27DB-BD31-4B8C-83A1-F6EECF244321}">
                <p14:modId xmlns:p14="http://schemas.microsoft.com/office/powerpoint/2010/main" val="109166745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90991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00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67020AC-7CF9-47DE-47E4-8576FBF9A8E4}"/>
              </a:ext>
            </a:extLst>
          </p:cNvPr>
          <p:cNvSpPr>
            <a:spLocks noGrp="1"/>
          </p:cNvSpPr>
          <p:nvPr>
            <p:ph type="title"/>
          </p:nvPr>
        </p:nvSpPr>
        <p:spPr>
          <a:xfrm>
            <a:off x="2152650" y="557189"/>
            <a:ext cx="7886700" cy="1133499"/>
          </a:xfrm>
        </p:spPr>
        <p:txBody>
          <a:bodyPr>
            <a:normAutofit/>
          </a:bodyPr>
          <a:lstStyle/>
          <a:p>
            <a:r>
              <a:rPr lang="tr-TR" sz="4500" b="1" dirty="0" err="1"/>
              <a:t>Importance</a:t>
            </a:r>
            <a:r>
              <a:rPr lang="tr-TR" sz="4500" b="1" dirty="0"/>
              <a:t> of </a:t>
            </a:r>
            <a:r>
              <a:rPr lang="tr-TR" sz="4500" b="1" dirty="0" err="1"/>
              <a:t>Mass</a:t>
            </a:r>
            <a:r>
              <a:rPr lang="tr-TR" sz="4500" b="1" dirty="0"/>
              <a:t> </a:t>
            </a:r>
            <a:r>
              <a:rPr lang="tr-TR" sz="4500" b="1" dirty="0" err="1"/>
              <a:t>Evacuation</a:t>
            </a:r>
            <a:endParaRPr lang="tr-TR" sz="4500" dirty="0"/>
          </a:p>
        </p:txBody>
      </p:sp>
      <p:graphicFrame>
        <p:nvGraphicFramePr>
          <p:cNvPr id="5" name="İçerik Yer Tutucusu 2">
            <a:extLst>
              <a:ext uri="{FF2B5EF4-FFF2-40B4-BE49-F238E27FC236}">
                <a16:creationId xmlns:a16="http://schemas.microsoft.com/office/drawing/2014/main" id="{AA16647A-32F8-CFCE-02FB-CA12A75BD341}"/>
              </a:ext>
            </a:extLst>
          </p:cNvPr>
          <p:cNvGraphicFramePr>
            <a:graphicFrameLocks noGrp="1"/>
          </p:cNvGraphicFramePr>
          <p:nvPr>
            <p:ph idx="1"/>
            <p:extLst>
              <p:ext uri="{D42A27DB-BD31-4B8C-83A1-F6EECF244321}">
                <p14:modId xmlns:p14="http://schemas.microsoft.com/office/powerpoint/2010/main" val="912597686"/>
              </p:ext>
            </p:extLst>
          </p:nvPr>
        </p:nvGraphicFramePr>
        <p:xfrm>
          <a:off x="781258" y="1690688"/>
          <a:ext cx="10906436" cy="48014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0844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a:extLst>
              <a:ext uri="{FF2B5EF4-FFF2-40B4-BE49-F238E27FC236}">
                <a16:creationId xmlns:a16="http://schemas.microsoft.com/office/drawing/2014/main" id="{BF8016CC-A500-C25B-0735-BCD822B87540}"/>
              </a:ext>
            </a:extLst>
          </p:cNvPr>
          <p:cNvSpPr txBox="1">
            <a:spLocks/>
          </p:cNvSpPr>
          <p:nvPr/>
        </p:nvSpPr>
        <p:spPr>
          <a:xfrm>
            <a:off x="7218744" y="929511"/>
            <a:ext cx="3449256"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sz="3200" b="1" dirty="0" err="1">
                <a:solidFill>
                  <a:srgbClr val="111111"/>
                </a:solidFill>
                <a:latin typeface="+mn-lt"/>
              </a:rPr>
              <a:t>Bhopal</a:t>
            </a:r>
            <a:r>
              <a:rPr lang="tr-TR" sz="3200" b="1" dirty="0">
                <a:solidFill>
                  <a:srgbClr val="111111"/>
                </a:solidFill>
                <a:latin typeface="+mn-lt"/>
              </a:rPr>
              <a:t> </a:t>
            </a:r>
            <a:r>
              <a:rPr lang="tr-TR" sz="3200" b="1" dirty="0" err="1">
                <a:solidFill>
                  <a:srgbClr val="111111"/>
                </a:solidFill>
                <a:latin typeface="+mn-lt"/>
              </a:rPr>
              <a:t>Accident</a:t>
            </a:r>
            <a:endParaRPr lang="tr-TR" sz="3200" dirty="0">
              <a:latin typeface="+mn-lt"/>
            </a:endParaRPr>
          </a:p>
        </p:txBody>
      </p:sp>
      <p:pic>
        <p:nvPicPr>
          <p:cNvPr id="11" name="İçerik Yer Tutucusu 10" descr="diyagram, harita, taslak, metin içeren bir resim&#10;&#10;Açıklama otomatik olarak oluşturuldu">
            <a:extLst>
              <a:ext uri="{FF2B5EF4-FFF2-40B4-BE49-F238E27FC236}">
                <a16:creationId xmlns:a16="http://schemas.microsoft.com/office/drawing/2014/main" id="{1A327F70-2369-B75B-B6DA-D112DDA33AA1}"/>
              </a:ext>
            </a:extLst>
          </p:cNvPr>
          <p:cNvPicPr>
            <a:picLocks noGrp="1" noChangeAspect="1"/>
          </p:cNvPicPr>
          <p:nvPr>
            <p:ph idx="1"/>
          </p:nvPr>
        </p:nvPicPr>
        <p:blipFill>
          <a:blip r:embed="rId2"/>
          <a:stretch>
            <a:fillRect/>
          </a:stretch>
        </p:blipFill>
        <p:spPr>
          <a:xfrm>
            <a:off x="1996913" y="929512"/>
            <a:ext cx="4991987" cy="4525963"/>
          </a:xfrm>
        </p:spPr>
      </p:pic>
      <p:sp>
        <p:nvSpPr>
          <p:cNvPr id="9" name="Metin kutusu 8">
            <a:extLst>
              <a:ext uri="{FF2B5EF4-FFF2-40B4-BE49-F238E27FC236}">
                <a16:creationId xmlns:a16="http://schemas.microsoft.com/office/drawing/2014/main" id="{15EFEE14-E877-D039-EB5B-753B18915181}"/>
              </a:ext>
            </a:extLst>
          </p:cNvPr>
          <p:cNvSpPr txBox="1"/>
          <p:nvPr/>
        </p:nvSpPr>
        <p:spPr>
          <a:xfrm>
            <a:off x="7416338" y="1843951"/>
            <a:ext cx="3054068" cy="3170099"/>
          </a:xfrm>
          <a:prstGeom prst="rect">
            <a:avLst/>
          </a:prstGeom>
          <a:noFill/>
        </p:spPr>
        <p:txBody>
          <a:bodyPr wrap="square">
            <a:spAutoFit/>
          </a:bodyPr>
          <a:lstStyle/>
          <a:p>
            <a:pPr algn="just"/>
            <a:r>
              <a:rPr lang="tr-TR" sz="1400" dirty="0" err="1">
                <a:solidFill>
                  <a:srgbClr val="333333"/>
                </a:solidFill>
              </a:rPr>
              <a:t>The</a:t>
            </a:r>
            <a:r>
              <a:rPr lang="tr-TR" sz="1400" dirty="0">
                <a:solidFill>
                  <a:srgbClr val="333333"/>
                </a:solidFill>
              </a:rPr>
              <a:t> </a:t>
            </a:r>
            <a:r>
              <a:rPr lang="tr-TR" sz="1400" dirty="0" err="1">
                <a:solidFill>
                  <a:srgbClr val="333333"/>
                </a:solidFill>
              </a:rPr>
              <a:t>gas</a:t>
            </a:r>
            <a:r>
              <a:rPr lang="tr-TR" sz="1400" dirty="0">
                <a:solidFill>
                  <a:srgbClr val="333333"/>
                </a:solidFill>
              </a:rPr>
              <a:t> </a:t>
            </a:r>
            <a:r>
              <a:rPr lang="tr-TR" sz="1400" dirty="0" err="1">
                <a:solidFill>
                  <a:srgbClr val="333333"/>
                </a:solidFill>
              </a:rPr>
              <a:t>that</a:t>
            </a:r>
            <a:r>
              <a:rPr lang="tr-TR" sz="1400" dirty="0">
                <a:solidFill>
                  <a:srgbClr val="333333"/>
                </a:solidFill>
              </a:rPr>
              <a:t> </a:t>
            </a:r>
            <a:r>
              <a:rPr lang="tr-TR" sz="1400" dirty="0" err="1">
                <a:solidFill>
                  <a:srgbClr val="333333"/>
                </a:solidFill>
              </a:rPr>
              <a:t>spewed</a:t>
            </a:r>
            <a:r>
              <a:rPr lang="tr-TR" sz="1400" dirty="0">
                <a:solidFill>
                  <a:srgbClr val="333333"/>
                </a:solidFill>
              </a:rPr>
              <a:t> </a:t>
            </a:r>
            <a:r>
              <a:rPr lang="tr-TR" sz="1400" dirty="0" err="1">
                <a:solidFill>
                  <a:srgbClr val="333333"/>
                </a:solidFill>
              </a:rPr>
              <a:t>out</a:t>
            </a:r>
            <a:r>
              <a:rPr lang="tr-TR" sz="1400" dirty="0">
                <a:solidFill>
                  <a:srgbClr val="333333"/>
                </a:solidFill>
              </a:rPr>
              <a:t> of </a:t>
            </a:r>
            <a:r>
              <a:rPr lang="tr-TR" sz="1400" dirty="0" err="1">
                <a:solidFill>
                  <a:srgbClr val="333333"/>
                </a:solidFill>
              </a:rPr>
              <a:t>the</a:t>
            </a:r>
            <a:r>
              <a:rPr lang="tr-TR" sz="1400" dirty="0">
                <a:solidFill>
                  <a:srgbClr val="333333"/>
                </a:solidFill>
              </a:rPr>
              <a:t> </a:t>
            </a:r>
            <a:r>
              <a:rPr lang="tr-TR" sz="1400" dirty="0" err="1">
                <a:solidFill>
                  <a:srgbClr val="333333"/>
                </a:solidFill>
              </a:rPr>
              <a:t>hi-tech</a:t>
            </a:r>
            <a:r>
              <a:rPr lang="tr-TR" sz="1400" dirty="0">
                <a:solidFill>
                  <a:srgbClr val="333333"/>
                </a:solidFill>
              </a:rPr>
              <a:t> </a:t>
            </a:r>
            <a:r>
              <a:rPr lang="tr-TR" sz="1400" dirty="0" err="1">
                <a:solidFill>
                  <a:srgbClr val="333333"/>
                </a:solidFill>
              </a:rPr>
              <a:t>factory</a:t>
            </a:r>
            <a:r>
              <a:rPr lang="tr-TR" sz="1400" dirty="0">
                <a:solidFill>
                  <a:srgbClr val="333333"/>
                </a:solidFill>
              </a:rPr>
              <a:t> of </a:t>
            </a:r>
            <a:r>
              <a:rPr lang="tr-TR" sz="1400" dirty="0" err="1">
                <a:solidFill>
                  <a:srgbClr val="333333"/>
                </a:solidFill>
              </a:rPr>
              <a:t>the</a:t>
            </a:r>
            <a:r>
              <a:rPr lang="tr-TR" sz="1400" dirty="0">
                <a:solidFill>
                  <a:srgbClr val="333333"/>
                </a:solidFill>
              </a:rPr>
              <a:t> </a:t>
            </a:r>
            <a:r>
              <a:rPr lang="tr-TR" sz="1400" dirty="0" err="1">
                <a:solidFill>
                  <a:srgbClr val="333333"/>
                </a:solidFill>
              </a:rPr>
              <a:t>multinational</a:t>
            </a:r>
            <a:r>
              <a:rPr lang="tr-TR" sz="1400" dirty="0">
                <a:solidFill>
                  <a:srgbClr val="333333"/>
                </a:solidFill>
              </a:rPr>
              <a:t> </a:t>
            </a:r>
            <a:r>
              <a:rPr lang="tr-TR" sz="1400" dirty="0" err="1">
                <a:solidFill>
                  <a:srgbClr val="333333"/>
                </a:solidFill>
              </a:rPr>
              <a:t>Union</a:t>
            </a:r>
            <a:r>
              <a:rPr lang="tr-TR" sz="1400" dirty="0">
                <a:solidFill>
                  <a:srgbClr val="333333"/>
                </a:solidFill>
              </a:rPr>
              <a:t> </a:t>
            </a:r>
            <a:r>
              <a:rPr lang="tr-TR" sz="1400" dirty="0" err="1">
                <a:solidFill>
                  <a:srgbClr val="333333"/>
                </a:solidFill>
              </a:rPr>
              <a:t>Carbide</a:t>
            </a:r>
            <a:r>
              <a:rPr lang="tr-TR" sz="1400" dirty="0">
                <a:solidFill>
                  <a:srgbClr val="333333"/>
                </a:solidFill>
              </a:rPr>
              <a:t> spread </a:t>
            </a:r>
            <a:r>
              <a:rPr lang="tr-TR" sz="1400" dirty="0" err="1">
                <a:solidFill>
                  <a:srgbClr val="333333"/>
                </a:solidFill>
              </a:rPr>
              <a:t>over</a:t>
            </a:r>
            <a:r>
              <a:rPr lang="tr-TR" sz="1400" dirty="0">
                <a:solidFill>
                  <a:srgbClr val="333333"/>
                </a:solidFill>
              </a:rPr>
              <a:t> </a:t>
            </a:r>
            <a:r>
              <a:rPr lang="tr-TR" sz="1400" dirty="0" err="1">
                <a:solidFill>
                  <a:srgbClr val="333333"/>
                </a:solidFill>
              </a:rPr>
              <a:t>some</a:t>
            </a:r>
            <a:r>
              <a:rPr lang="tr-TR" sz="1400" dirty="0">
                <a:solidFill>
                  <a:srgbClr val="333333"/>
                </a:solidFill>
              </a:rPr>
              <a:t> </a:t>
            </a:r>
            <a:r>
              <a:rPr lang="tr-TR" b="1" dirty="0">
                <a:solidFill>
                  <a:srgbClr val="333333"/>
                </a:solidFill>
              </a:rPr>
              <a:t>40 </a:t>
            </a:r>
            <a:r>
              <a:rPr lang="tr-TR" b="1" dirty="0" err="1">
                <a:solidFill>
                  <a:srgbClr val="333333"/>
                </a:solidFill>
              </a:rPr>
              <a:t>sq</a:t>
            </a:r>
            <a:r>
              <a:rPr lang="tr-TR" b="1" dirty="0">
                <a:solidFill>
                  <a:srgbClr val="333333"/>
                </a:solidFill>
              </a:rPr>
              <a:t> km </a:t>
            </a:r>
            <a:r>
              <a:rPr lang="tr-TR" sz="1400" dirty="0" err="1">
                <a:solidFill>
                  <a:srgbClr val="333333"/>
                </a:solidFill>
              </a:rPr>
              <a:t>and</a:t>
            </a:r>
            <a:r>
              <a:rPr lang="tr-TR" sz="1400" dirty="0">
                <a:solidFill>
                  <a:srgbClr val="333333"/>
                </a:solidFill>
              </a:rPr>
              <a:t> </a:t>
            </a:r>
            <a:r>
              <a:rPr lang="tr-TR" sz="1400" dirty="0" err="1">
                <a:solidFill>
                  <a:srgbClr val="333333"/>
                </a:solidFill>
              </a:rPr>
              <a:t>affected</a:t>
            </a:r>
            <a:r>
              <a:rPr lang="tr-TR" sz="1400" dirty="0">
                <a:solidFill>
                  <a:srgbClr val="333333"/>
                </a:solidFill>
              </a:rPr>
              <a:t> </a:t>
            </a:r>
            <a:r>
              <a:rPr lang="tr-TR" sz="1400" dirty="0" err="1">
                <a:solidFill>
                  <a:srgbClr val="333333"/>
                </a:solidFill>
              </a:rPr>
              <a:t>people</a:t>
            </a:r>
            <a:r>
              <a:rPr lang="tr-TR" sz="1400" dirty="0">
                <a:solidFill>
                  <a:srgbClr val="333333"/>
                </a:solidFill>
              </a:rPr>
              <a:t> </a:t>
            </a:r>
            <a:r>
              <a:rPr lang="tr-TR" sz="1400" dirty="0" err="1">
                <a:solidFill>
                  <a:srgbClr val="333333"/>
                </a:solidFill>
              </a:rPr>
              <a:t>seriously</a:t>
            </a:r>
            <a:r>
              <a:rPr lang="tr-TR" sz="1400" dirty="0">
                <a:solidFill>
                  <a:srgbClr val="333333"/>
                </a:solidFill>
              </a:rPr>
              <a:t> as </a:t>
            </a:r>
            <a:r>
              <a:rPr lang="tr-TR" sz="1400" dirty="0" err="1">
                <a:solidFill>
                  <a:srgbClr val="333333"/>
                </a:solidFill>
              </a:rPr>
              <a:t>distant</a:t>
            </a:r>
            <a:r>
              <a:rPr lang="tr-TR" sz="1400" dirty="0">
                <a:solidFill>
                  <a:srgbClr val="333333"/>
                </a:solidFill>
              </a:rPr>
              <a:t> as </a:t>
            </a:r>
            <a:r>
              <a:rPr lang="tr-TR" sz="1400" dirty="0" err="1">
                <a:solidFill>
                  <a:srgbClr val="333333"/>
                </a:solidFill>
              </a:rPr>
              <a:t>five</a:t>
            </a:r>
            <a:r>
              <a:rPr lang="tr-TR" sz="1400" dirty="0">
                <a:solidFill>
                  <a:srgbClr val="333333"/>
                </a:solidFill>
              </a:rPr>
              <a:t> km </a:t>
            </a:r>
            <a:r>
              <a:rPr lang="tr-TR" sz="1400" dirty="0" err="1">
                <a:solidFill>
                  <a:srgbClr val="333333"/>
                </a:solidFill>
              </a:rPr>
              <a:t>to</a:t>
            </a:r>
            <a:r>
              <a:rPr lang="tr-TR" sz="1400" dirty="0">
                <a:solidFill>
                  <a:srgbClr val="333333"/>
                </a:solidFill>
              </a:rPr>
              <a:t> </a:t>
            </a:r>
            <a:r>
              <a:rPr lang="tr-TR" sz="1400" dirty="0" err="1">
                <a:solidFill>
                  <a:srgbClr val="333333"/>
                </a:solidFill>
              </a:rPr>
              <a:t>eight</a:t>
            </a:r>
            <a:r>
              <a:rPr lang="tr-TR" sz="1400" dirty="0">
                <a:solidFill>
                  <a:srgbClr val="333333"/>
                </a:solidFill>
              </a:rPr>
              <a:t> km </a:t>
            </a:r>
            <a:r>
              <a:rPr lang="tr-TR" sz="1400" dirty="0" err="1">
                <a:solidFill>
                  <a:srgbClr val="333333"/>
                </a:solidFill>
              </a:rPr>
              <a:t>downwind</a:t>
            </a:r>
            <a:r>
              <a:rPr lang="tr-TR" sz="1400" dirty="0">
                <a:solidFill>
                  <a:srgbClr val="333333"/>
                </a:solidFill>
              </a:rPr>
              <a:t>. </a:t>
            </a:r>
            <a:r>
              <a:rPr lang="tr-TR" sz="1400" dirty="0" err="1">
                <a:solidFill>
                  <a:srgbClr val="333333"/>
                </a:solidFill>
              </a:rPr>
              <a:t>For</a:t>
            </a:r>
            <a:r>
              <a:rPr lang="tr-TR" sz="1400" dirty="0">
                <a:solidFill>
                  <a:srgbClr val="333333"/>
                </a:solidFill>
              </a:rPr>
              <a:t> </a:t>
            </a:r>
            <a:r>
              <a:rPr lang="tr-TR" sz="1400" dirty="0" err="1">
                <a:solidFill>
                  <a:srgbClr val="333333"/>
                </a:solidFill>
              </a:rPr>
              <a:t>nearly</a:t>
            </a:r>
            <a:r>
              <a:rPr lang="tr-TR" sz="1400" dirty="0">
                <a:solidFill>
                  <a:srgbClr val="333333"/>
                </a:solidFill>
              </a:rPr>
              <a:t> 200,000 </a:t>
            </a:r>
            <a:r>
              <a:rPr lang="tr-TR" sz="1400" dirty="0" err="1">
                <a:solidFill>
                  <a:srgbClr val="333333"/>
                </a:solidFill>
              </a:rPr>
              <a:t>people</a:t>
            </a:r>
            <a:r>
              <a:rPr lang="tr-TR" sz="1400" dirty="0">
                <a:solidFill>
                  <a:srgbClr val="333333"/>
                </a:solidFill>
              </a:rPr>
              <a:t>, a </a:t>
            </a:r>
            <a:r>
              <a:rPr lang="tr-TR" sz="1400" dirty="0" err="1">
                <a:solidFill>
                  <a:srgbClr val="333333"/>
                </a:solidFill>
              </a:rPr>
              <a:t>quarter</a:t>
            </a:r>
            <a:r>
              <a:rPr lang="tr-TR" sz="1400" dirty="0">
                <a:solidFill>
                  <a:srgbClr val="333333"/>
                </a:solidFill>
              </a:rPr>
              <a:t> of </a:t>
            </a:r>
            <a:r>
              <a:rPr lang="tr-TR" sz="1400" dirty="0" err="1">
                <a:solidFill>
                  <a:srgbClr val="333333"/>
                </a:solidFill>
              </a:rPr>
              <a:t>the</a:t>
            </a:r>
            <a:r>
              <a:rPr lang="tr-TR" sz="1400" dirty="0">
                <a:solidFill>
                  <a:srgbClr val="333333"/>
                </a:solidFill>
              </a:rPr>
              <a:t> </a:t>
            </a:r>
            <a:r>
              <a:rPr lang="tr-TR" sz="1400" dirty="0" err="1">
                <a:solidFill>
                  <a:srgbClr val="333333"/>
                </a:solidFill>
              </a:rPr>
              <a:t>city’s</a:t>
            </a:r>
            <a:r>
              <a:rPr lang="tr-TR" sz="1400" dirty="0">
                <a:solidFill>
                  <a:srgbClr val="333333"/>
                </a:solidFill>
              </a:rPr>
              <a:t> </a:t>
            </a:r>
            <a:r>
              <a:rPr lang="tr-TR" sz="1400" dirty="0" err="1">
                <a:solidFill>
                  <a:srgbClr val="333333"/>
                </a:solidFill>
              </a:rPr>
              <a:t>population</a:t>
            </a:r>
            <a:r>
              <a:rPr lang="tr-TR" sz="1400" dirty="0">
                <a:solidFill>
                  <a:srgbClr val="333333"/>
                </a:solidFill>
              </a:rPr>
              <a:t>, </a:t>
            </a:r>
            <a:r>
              <a:rPr lang="tr-TR" sz="1400" dirty="0" err="1">
                <a:solidFill>
                  <a:srgbClr val="333333"/>
                </a:solidFill>
              </a:rPr>
              <a:t>Bhopal</a:t>
            </a:r>
            <a:r>
              <a:rPr lang="tr-TR" sz="1400" dirty="0">
                <a:solidFill>
                  <a:srgbClr val="333333"/>
                </a:solidFill>
              </a:rPr>
              <a:t> </a:t>
            </a:r>
            <a:r>
              <a:rPr lang="tr-TR" sz="1400" dirty="0" err="1">
                <a:solidFill>
                  <a:srgbClr val="333333"/>
                </a:solidFill>
              </a:rPr>
              <a:t>became</a:t>
            </a:r>
            <a:r>
              <a:rPr lang="tr-TR" sz="1400" dirty="0">
                <a:solidFill>
                  <a:srgbClr val="333333"/>
                </a:solidFill>
              </a:rPr>
              <a:t> a </a:t>
            </a:r>
            <a:r>
              <a:rPr lang="tr-TR" sz="1400" dirty="0" err="1">
                <a:solidFill>
                  <a:srgbClr val="333333"/>
                </a:solidFill>
              </a:rPr>
              <a:t>gas</a:t>
            </a:r>
            <a:r>
              <a:rPr lang="tr-TR" sz="1400" dirty="0">
                <a:solidFill>
                  <a:srgbClr val="333333"/>
                </a:solidFill>
              </a:rPr>
              <a:t> </a:t>
            </a:r>
            <a:r>
              <a:rPr lang="tr-TR" sz="1400" dirty="0" err="1">
                <a:solidFill>
                  <a:srgbClr val="333333"/>
                </a:solidFill>
              </a:rPr>
              <a:t>chamber</a:t>
            </a:r>
            <a:r>
              <a:rPr lang="tr-TR" sz="1400" dirty="0">
                <a:solidFill>
                  <a:srgbClr val="333333"/>
                </a:solidFill>
              </a:rPr>
              <a:t>.</a:t>
            </a:r>
          </a:p>
          <a:p>
            <a:pPr algn="just"/>
            <a:endParaRPr lang="tr-TR" sz="1400" dirty="0">
              <a:solidFill>
                <a:srgbClr val="333333"/>
              </a:solidFill>
            </a:endParaRPr>
          </a:p>
          <a:p>
            <a:pPr algn="just"/>
            <a:r>
              <a:rPr lang="tr-TR" sz="1400" dirty="0" err="1">
                <a:solidFill>
                  <a:srgbClr val="000000"/>
                </a:solidFill>
              </a:rPr>
              <a:t>Estimates</a:t>
            </a:r>
            <a:r>
              <a:rPr lang="tr-TR" sz="1400" dirty="0">
                <a:solidFill>
                  <a:srgbClr val="000000"/>
                </a:solidFill>
              </a:rPr>
              <a:t> of </a:t>
            </a:r>
            <a:r>
              <a:rPr lang="tr-TR" sz="1400" dirty="0" err="1">
                <a:solidFill>
                  <a:srgbClr val="000000"/>
                </a:solidFill>
              </a:rPr>
              <a:t>the</a:t>
            </a:r>
            <a:r>
              <a:rPr lang="tr-TR" sz="1400" dirty="0">
                <a:solidFill>
                  <a:srgbClr val="000000"/>
                </a:solidFill>
              </a:rPr>
              <a:t> </a:t>
            </a:r>
            <a:r>
              <a:rPr lang="tr-TR" sz="1400" dirty="0" err="1">
                <a:solidFill>
                  <a:srgbClr val="000000"/>
                </a:solidFill>
              </a:rPr>
              <a:t>death</a:t>
            </a:r>
            <a:r>
              <a:rPr lang="tr-TR" sz="1400" dirty="0">
                <a:solidFill>
                  <a:srgbClr val="000000"/>
                </a:solidFill>
              </a:rPr>
              <a:t> </a:t>
            </a:r>
            <a:r>
              <a:rPr lang="tr-TR" sz="1400" dirty="0" err="1">
                <a:solidFill>
                  <a:srgbClr val="000000"/>
                </a:solidFill>
              </a:rPr>
              <a:t>toll</a:t>
            </a:r>
            <a:r>
              <a:rPr lang="tr-TR" sz="1400" dirty="0">
                <a:solidFill>
                  <a:srgbClr val="000000"/>
                </a:solidFill>
              </a:rPr>
              <a:t> </a:t>
            </a:r>
            <a:r>
              <a:rPr lang="tr-TR" sz="1400" dirty="0" err="1">
                <a:solidFill>
                  <a:srgbClr val="000000"/>
                </a:solidFill>
              </a:rPr>
              <a:t>vary</a:t>
            </a:r>
            <a:r>
              <a:rPr lang="tr-TR" sz="1400" dirty="0">
                <a:solidFill>
                  <a:srgbClr val="000000"/>
                </a:solidFill>
              </a:rPr>
              <a:t> </a:t>
            </a:r>
            <a:r>
              <a:rPr lang="tr-TR" sz="1400" dirty="0" err="1">
                <a:solidFill>
                  <a:srgbClr val="000000"/>
                </a:solidFill>
              </a:rPr>
              <a:t>from</a:t>
            </a:r>
            <a:r>
              <a:rPr lang="tr-TR" sz="1400" dirty="0">
                <a:solidFill>
                  <a:srgbClr val="000000"/>
                </a:solidFill>
              </a:rPr>
              <a:t> as </a:t>
            </a:r>
            <a:r>
              <a:rPr lang="tr-TR" sz="1400" dirty="0" err="1">
                <a:solidFill>
                  <a:srgbClr val="000000"/>
                </a:solidFill>
              </a:rPr>
              <a:t>few</a:t>
            </a:r>
            <a:r>
              <a:rPr lang="tr-TR" sz="1400" dirty="0">
                <a:solidFill>
                  <a:srgbClr val="000000"/>
                </a:solidFill>
              </a:rPr>
              <a:t> as 3,800 </a:t>
            </a:r>
            <a:r>
              <a:rPr lang="tr-TR" sz="1400" dirty="0" err="1">
                <a:solidFill>
                  <a:srgbClr val="000000"/>
                </a:solidFill>
              </a:rPr>
              <a:t>to</a:t>
            </a:r>
            <a:r>
              <a:rPr lang="tr-TR" sz="1400" dirty="0">
                <a:solidFill>
                  <a:srgbClr val="000000"/>
                </a:solidFill>
              </a:rPr>
              <a:t> as </a:t>
            </a:r>
            <a:r>
              <a:rPr lang="tr-TR" sz="1400" dirty="0" err="1">
                <a:solidFill>
                  <a:srgbClr val="000000"/>
                </a:solidFill>
              </a:rPr>
              <a:t>many</a:t>
            </a:r>
            <a:r>
              <a:rPr lang="tr-TR" sz="1400" dirty="0">
                <a:solidFill>
                  <a:srgbClr val="000000"/>
                </a:solidFill>
              </a:rPr>
              <a:t> as 16,000, but </a:t>
            </a:r>
            <a:r>
              <a:rPr lang="tr-TR" sz="1400" dirty="0" err="1">
                <a:solidFill>
                  <a:srgbClr val="000000"/>
                </a:solidFill>
              </a:rPr>
              <a:t>government</a:t>
            </a:r>
            <a:r>
              <a:rPr lang="tr-TR" sz="1400" dirty="0">
                <a:solidFill>
                  <a:srgbClr val="000000"/>
                </a:solidFill>
              </a:rPr>
              <a:t> </a:t>
            </a:r>
            <a:r>
              <a:rPr lang="tr-TR" sz="1400" dirty="0" err="1">
                <a:solidFill>
                  <a:srgbClr val="000000"/>
                </a:solidFill>
              </a:rPr>
              <a:t>figures</a:t>
            </a:r>
            <a:r>
              <a:rPr lang="tr-TR" sz="1400" dirty="0">
                <a:solidFill>
                  <a:srgbClr val="000000"/>
                </a:solidFill>
              </a:rPr>
              <a:t> </a:t>
            </a:r>
            <a:r>
              <a:rPr lang="tr-TR" sz="1400" dirty="0" err="1">
                <a:solidFill>
                  <a:srgbClr val="000000"/>
                </a:solidFill>
              </a:rPr>
              <a:t>now</a:t>
            </a:r>
            <a:r>
              <a:rPr lang="tr-TR" sz="1400" dirty="0">
                <a:solidFill>
                  <a:srgbClr val="000000"/>
                </a:solidFill>
              </a:rPr>
              <a:t> </a:t>
            </a:r>
            <a:r>
              <a:rPr lang="tr-TR" sz="1400" dirty="0" err="1">
                <a:solidFill>
                  <a:srgbClr val="000000"/>
                </a:solidFill>
              </a:rPr>
              <a:t>refer</a:t>
            </a:r>
            <a:r>
              <a:rPr lang="tr-TR" sz="1400" dirty="0">
                <a:solidFill>
                  <a:srgbClr val="000000"/>
                </a:solidFill>
              </a:rPr>
              <a:t> </a:t>
            </a:r>
            <a:r>
              <a:rPr lang="tr-TR" sz="1400" dirty="0" err="1">
                <a:solidFill>
                  <a:srgbClr val="000000"/>
                </a:solidFill>
              </a:rPr>
              <a:t>to</a:t>
            </a:r>
            <a:r>
              <a:rPr lang="tr-TR" sz="1400" dirty="0">
                <a:solidFill>
                  <a:srgbClr val="000000"/>
                </a:solidFill>
              </a:rPr>
              <a:t> an </a:t>
            </a:r>
            <a:r>
              <a:rPr lang="tr-TR" sz="1400" dirty="0" err="1">
                <a:solidFill>
                  <a:srgbClr val="000000"/>
                </a:solidFill>
              </a:rPr>
              <a:t>estimate</a:t>
            </a:r>
            <a:r>
              <a:rPr lang="tr-TR" sz="1400" dirty="0">
                <a:solidFill>
                  <a:srgbClr val="000000"/>
                </a:solidFill>
              </a:rPr>
              <a:t> of 15,000 </a:t>
            </a:r>
            <a:r>
              <a:rPr lang="tr-TR" sz="1400" dirty="0" err="1">
                <a:solidFill>
                  <a:srgbClr val="000000"/>
                </a:solidFill>
              </a:rPr>
              <a:t>killed</a:t>
            </a:r>
            <a:r>
              <a:rPr lang="tr-TR" sz="1400" dirty="0">
                <a:solidFill>
                  <a:srgbClr val="000000"/>
                </a:solidFill>
              </a:rPr>
              <a:t> </a:t>
            </a:r>
            <a:r>
              <a:rPr lang="tr-TR" sz="1400" dirty="0" err="1">
                <a:solidFill>
                  <a:srgbClr val="000000"/>
                </a:solidFill>
              </a:rPr>
              <a:t>over</a:t>
            </a:r>
            <a:r>
              <a:rPr lang="tr-TR" sz="1400" dirty="0">
                <a:solidFill>
                  <a:srgbClr val="000000"/>
                </a:solidFill>
              </a:rPr>
              <a:t> </a:t>
            </a:r>
            <a:r>
              <a:rPr lang="tr-TR" sz="1400" dirty="0" err="1">
                <a:solidFill>
                  <a:srgbClr val="000000"/>
                </a:solidFill>
              </a:rPr>
              <a:t>the</a:t>
            </a:r>
            <a:r>
              <a:rPr lang="tr-TR" sz="1400" dirty="0">
                <a:solidFill>
                  <a:srgbClr val="000000"/>
                </a:solidFill>
              </a:rPr>
              <a:t> </a:t>
            </a:r>
            <a:r>
              <a:rPr lang="tr-TR" sz="1400" dirty="0" err="1">
                <a:solidFill>
                  <a:srgbClr val="000000"/>
                </a:solidFill>
              </a:rPr>
              <a:t>years</a:t>
            </a:r>
            <a:r>
              <a:rPr lang="tr-TR" sz="1400" dirty="0">
                <a:solidFill>
                  <a:srgbClr val="000000"/>
                </a:solidFill>
              </a:rPr>
              <a:t>.</a:t>
            </a:r>
            <a:endParaRPr lang="tr-TR" sz="1400" dirty="0"/>
          </a:p>
        </p:txBody>
      </p:sp>
    </p:spTree>
    <p:extLst>
      <p:ext uri="{BB962C8B-B14F-4D97-AF65-F5344CB8AC3E}">
        <p14:creationId xmlns:p14="http://schemas.microsoft.com/office/powerpoint/2010/main" val="184102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0FF1B-65B4-8C38-BD79-F83AC4947D31}"/>
            </a:ext>
          </a:extLst>
        </p:cNvPr>
        <p:cNvGrpSpPr/>
        <p:nvPr/>
      </p:nvGrpSpPr>
      <p:grpSpPr>
        <a:xfrm>
          <a:off x="0" y="0"/>
          <a:ext cx="0" cy="0"/>
          <a:chOff x="0" y="0"/>
          <a:chExt cx="0" cy="0"/>
        </a:xfrm>
      </p:grpSpPr>
      <p:pic>
        <p:nvPicPr>
          <p:cNvPr id="4" name="İçerik Yer Tutucusu 3" descr="metin, harita, atlas içeren bir resim&#10;&#10;Açıklama otomatik olarak oluşturuldu">
            <a:extLst>
              <a:ext uri="{FF2B5EF4-FFF2-40B4-BE49-F238E27FC236}">
                <a16:creationId xmlns:a16="http://schemas.microsoft.com/office/drawing/2014/main" id="{D9B41536-3E03-8EFE-4018-762EF0C85127}"/>
              </a:ext>
            </a:extLst>
          </p:cNvPr>
          <p:cNvPicPr>
            <a:picLocks noGrp="1" noChangeAspect="1"/>
          </p:cNvPicPr>
          <p:nvPr>
            <p:ph idx="1"/>
          </p:nvPr>
        </p:nvPicPr>
        <p:blipFill>
          <a:blip r:embed="rId2"/>
          <a:stretch>
            <a:fillRect/>
          </a:stretch>
        </p:blipFill>
        <p:spPr>
          <a:xfrm>
            <a:off x="1736491" y="241447"/>
            <a:ext cx="4718325" cy="6333939"/>
          </a:xfrm>
          <a:prstGeom prst="rect">
            <a:avLst/>
          </a:prstGeom>
        </p:spPr>
      </p:pic>
      <p:sp>
        <p:nvSpPr>
          <p:cNvPr id="5" name="Başlık 1">
            <a:extLst>
              <a:ext uri="{FF2B5EF4-FFF2-40B4-BE49-F238E27FC236}">
                <a16:creationId xmlns:a16="http://schemas.microsoft.com/office/drawing/2014/main" id="{EC9B19AD-270A-8BEC-CDF6-F6EE1E5D5511}"/>
              </a:ext>
            </a:extLst>
          </p:cNvPr>
          <p:cNvSpPr txBox="1">
            <a:spLocks/>
          </p:cNvSpPr>
          <p:nvPr/>
        </p:nvSpPr>
        <p:spPr>
          <a:xfrm>
            <a:off x="6859929" y="2853511"/>
            <a:ext cx="3449256"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tr-TR" sz="3200" b="1" dirty="0" err="1">
                <a:solidFill>
                  <a:srgbClr val="111111"/>
                </a:solidFill>
                <a:latin typeface="+mn-lt"/>
              </a:rPr>
              <a:t>Fukushima</a:t>
            </a:r>
            <a:r>
              <a:rPr lang="tr-TR" sz="3200" b="1" dirty="0">
                <a:solidFill>
                  <a:srgbClr val="111111"/>
                </a:solidFill>
                <a:latin typeface="+mn-lt"/>
              </a:rPr>
              <a:t> NPP </a:t>
            </a:r>
            <a:r>
              <a:rPr lang="tr-TR" sz="3200" b="1" dirty="0" err="1">
                <a:solidFill>
                  <a:srgbClr val="111111"/>
                </a:solidFill>
                <a:latin typeface="+mn-lt"/>
              </a:rPr>
              <a:t>accident</a:t>
            </a:r>
            <a:endParaRPr lang="tr-TR" sz="3200" b="1" dirty="0">
              <a:solidFill>
                <a:srgbClr val="111111"/>
              </a:solidFill>
              <a:latin typeface="+mn-lt"/>
            </a:endParaRPr>
          </a:p>
          <a:p>
            <a:endParaRPr lang="tr-TR" sz="3200" b="1" dirty="0">
              <a:solidFill>
                <a:srgbClr val="111111"/>
              </a:solidFill>
              <a:latin typeface="+mn-lt"/>
            </a:endParaRPr>
          </a:p>
        </p:txBody>
      </p:sp>
    </p:spTree>
    <p:extLst>
      <p:ext uri="{BB962C8B-B14F-4D97-AF65-F5344CB8AC3E}">
        <p14:creationId xmlns:p14="http://schemas.microsoft.com/office/powerpoint/2010/main" val="1109411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50F1A5B-1BBE-C71D-BE12-BB756265E95C}"/>
              </a:ext>
            </a:extLst>
          </p:cNvPr>
          <p:cNvSpPr>
            <a:spLocks noGrp="1"/>
          </p:cNvSpPr>
          <p:nvPr>
            <p:ph type="title"/>
          </p:nvPr>
        </p:nvSpPr>
        <p:spPr>
          <a:xfrm>
            <a:off x="1832117" y="214154"/>
            <a:ext cx="8229600" cy="1143000"/>
          </a:xfrm>
        </p:spPr>
        <p:txBody>
          <a:bodyPr>
            <a:normAutofit fontScale="90000"/>
          </a:bodyPr>
          <a:lstStyle/>
          <a:p>
            <a:r>
              <a:rPr lang="tr-TR" b="1" i="0" dirty="0" err="1">
                <a:solidFill>
                  <a:srgbClr val="111111"/>
                </a:solidFill>
                <a:effectLst/>
                <a:latin typeface="var(--wpds-fonts-headline)"/>
              </a:rPr>
              <a:t>What</a:t>
            </a:r>
            <a:r>
              <a:rPr lang="tr-TR" b="1" i="0" dirty="0">
                <a:solidFill>
                  <a:srgbClr val="111111"/>
                </a:solidFill>
                <a:effectLst/>
                <a:latin typeface="var(--wpds-fonts-headline)"/>
              </a:rPr>
              <a:t> </a:t>
            </a:r>
            <a:r>
              <a:rPr lang="tr-TR" b="1" i="0" dirty="0" err="1">
                <a:solidFill>
                  <a:srgbClr val="111111"/>
                </a:solidFill>
                <a:effectLst/>
                <a:latin typeface="var(--wpds-fonts-headline)"/>
              </a:rPr>
              <a:t>did</a:t>
            </a:r>
            <a:r>
              <a:rPr lang="tr-TR" b="1" i="0" dirty="0">
                <a:solidFill>
                  <a:srgbClr val="111111"/>
                </a:solidFill>
                <a:effectLst/>
                <a:latin typeface="var(--wpds-fonts-headline)"/>
              </a:rPr>
              <a:t> it </a:t>
            </a:r>
            <a:r>
              <a:rPr lang="tr-TR" b="1" i="0" dirty="0" err="1">
                <a:solidFill>
                  <a:srgbClr val="111111"/>
                </a:solidFill>
                <a:effectLst/>
                <a:latin typeface="var(--wpds-fonts-headline)"/>
              </a:rPr>
              <a:t>look</a:t>
            </a:r>
            <a:r>
              <a:rPr lang="tr-TR" b="1" i="0" dirty="0">
                <a:solidFill>
                  <a:srgbClr val="111111"/>
                </a:solidFill>
                <a:effectLst/>
                <a:latin typeface="var(--wpds-fonts-headline)"/>
              </a:rPr>
              <a:t> </a:t>
            </a:r>
            <a:r>
              <a:rPr lang="tr-TR" b="1" i="0" dirty="0" err="1">
                <a:solidFill>
                  <a:srgbClr val="111111"/>
                </a:solidFill>
                <a:effectLst/>
                <a:latin typeface="var(--wpds-fonts-headline)"/>
              </a:rPr>
              <a:t>like</a:t>
            </a:r>
            <a:r>
              <a:rPr lang="tr-TR" b="1" i="0" dirty="0">
                <a:solidFill>
                  <a:srgbClr val="111111"/>
                </a:solidFill>
                <a:effectLst/>
                <a:latin typeface="var(--wpds-fonts-headline)"/>
              </a:rPr>
              <a:t> in </a:t>
            </a:r>
            <a:r>
              <a:rPr lang="tr-TR" b="1" i="0" dirty="0" err="1">
                <a:solidFill>
                  <a:srgbClr val="111111"/>
                </a:solidFill>
                <a:effectLst/>
                <a:latin typeface="var(--wpds-fonts-headline)"/>
              </a:rPr>
              <a:t>the</a:t>
            </a:r>
            <a:r>
              <a:rPr lang="tr-TR" b="1" i="0" dirty="0">
                <a:solidFill>
                  <a:srgbClr val="111111"/>
                </a:solidFill>
                <a:effectLst/>
                <a:latin typeface="var(--wpds-fonts-headline)"/>
              </a:rPr>
              <a:t> </a:t>
            </a:r>
            <a:r>
              <a:rPr lang="tr-TR" b="1" i="0" dirty="0" err="1">
                <a:solidFill>
                  <a:srgbClr val="111111"/>
                </a:solidFill>
                <a:effectLst/>
                <a:latin typeface="var(--wpds-fonts-headline)"/>
              </a:rPr>
              <a:t>Hiroshima</a:t>
            </a:r>
            <a:endParaRPr lang="tr-TR" dirty="0"/>
          </a:p>
        </p:txBody>
      </p:sp>
      <p:pic>
        <p:nvPicPr>
          <p:cNvPr id="7" name="İçerik Yer Tutucusu 6">
            <a:extLst>
              <a:ext uri="{FF2B5EF4-FFF2-40B4-BE49-F238E27FC236}">
                <a16:creationId xmlns:a16="http://schemas.microsoft.com/office/drawing/2014/main" id="{B011B65A-8D00-20D7-A580-378BC45C902C}"/>
              </a:ext>
            </a:extLst>
          </p:cNvPr>
          <p:cNvPicPr>
            <a:picLocks noGrp="1" noChangeAspect="1"/>
          </p:cNvPicPr>
          <p:nvPr>
            <p:ph idx="1"/>
          </p:nvPr>
        </p:nvPicPr>
        <p:blipFill>
          <a:blip r:embed="rId2"/>
          <a:srcRect r="4401" b="41860"/>
          <a:stretch/>
        </p:blipFill>
        <p:spPr>
          <a:xfrm>
            <a:off x="1775632" y="1295279"/>
            <a:ext cx="4523197" cy="4843979"/>
          </a:xfrm>
        </p:spPr>
      </p:pic>
      <p:pic>
        <p:nvPicPr>
          <p:cNvPr id="8" name="İçerik Yer Tutucusu 6">
            <a:extLst>
              <a:ext uri="{FF2B5EF4-FFF2-40B4-BE49-F238E27FC236}">
                <a16:creationId xmlns:a16="http://schemas.microsoft.com/office/drawing/2014/main" id="{5EE9B284-E66D-E0E1-7DB5-63CDFF32F914}"/>
              </a:ext>
            </a:extLst>
          </p:cNvPr>
          <p:cNvPicPr>
            <a:picLocks noChangeAspect="1"/>
          </p:cNvPicPr>
          <p:nvPr/>
        </p:nvPicPr>
        <p:blipFill>
          <a:blip r:embed="rId2"/>
          <a:srcRect t="57716" r="5280"/>
          <a:stretch/>
        </p:blipFill>
        <p:spPr>
          <a:xfrm>
            <a:off x="6152487" y="1930607"/>
            <a:ext cx="4312956" cy="3390327"/>
          </a:xfrm>
          <a:prstGeom prst="rect">
            <a:avLst/>
          </a:prstGeom>
        </p:spPr>
      </p:pic>
      <p:sp>
        <p:nvSpPr>
          <p:cNvPr id="10" name="Metin kutusu 9">
            <a:extLst>
              <a:ext uri="{FF2B5EF4-FFF2-40B4-BE49-F238E27FC236}">
                <a16:creationId xmlns:a16="http://schemas.microsoft.com/office/drawing/2014/main" id="{68FC3137-F605-C3A5-D831-49EEE2FB5285}"/>
              </a:ext>
            </a:extLst>
          </p:cNvPr>
          <p:cNvSpPr txBox="1"/>
          <p:nvPr/>
        </p:nvSpPr>
        <p:spPr>
          <a:xfrm>
            <a:off x="1726693" y="6343431"/>
            <a:ext cx="8738615" cy="307777"/>
          </a:xfrm>
          <a:prstGeom prst="rect">
            <a:avLst/>
          </a:prstGeom>
          <a:noFill/>
        </p:spPr>
        <p:txBody>
          <a:bodyPr wrap="square">
            <a:spAutoFit/>
          </a:bodyPr>
          <a:lstStyle/>
          <a:p>
            <a:r>
              <a:rPr lang="tr-TR" sz="1400"/>
              <a:t>Source for images: https://www.science.org/content/blog-post/mapping-hiroshima-s-legacy</a:t>
            </a:r>
            <a:endParaRPr lang="tr-TR" sz="1400" dirty="0"/>
          </a:p>
        </p:txBody>
      </p:sp>
    </p:spTree>
    <p:extLst>
      <p:ext uri="{BB962C8B-B14F-4D97-AF65-F5344CB8AC3E}">
        <p14:creationId xmlns:p14="http://schemas.microsoft.com/office/powerpoint/2010/main" val="2656854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067020AC-7CF9-47DE-47E4-8576FBF9A8E4}"/>
              </a:ext>
            </a:extLst>
          </p:cNvPr>
          <p:cNvSpPr>
            <a:spLocks noGrp="1"/>
          </p:cNvSpPr>
          <p:nvPr>
            <p:ph type="title"/>
          </p:nvPr>
        </p:nvSpPr>
        <p:spPr>
          <a:xfrm>
            <a:off x="826396" y="586855"/>
            <a:ext cx="4230100" cy="3387497"/>
          </a:xfrm>
        </p:spPr>
        <p:txBody>
          <a:bodyPr anchor="b">
            <a:normAutofit/>
          </a:bodyPr>
          <a:lstStyle/>
          <a:p>
            <a:pPr algn="r"/>
            <a:r>
              <a:rPr lang="tr-TR" sz="4000" b="1">
                <a:solidFill>
                  <a:srgbClr val="FFFFFF"/>
                </a:solidFill>
              </a:rPr>
              <a:t>Challenges of Mass Evacuation during CBRN incidents</a:t>
            </a:r>
            <a:endParaRPr lang="tr-TR" sz="4000">
              <a:solidFill>
                <a:srgbClr val="FFFFFF"/>
              </a:solidFill>
            </a:endParaRPr>
          </a:p>
        </p:txBody>
      </p:sp>
      <p:sp>
        <p:nvSpPr>
          <p:cNvPr id="8" name="Rectangle 3">
            <a:extLst>
              <a:ext uri="{FF2B5EF4-FFF2-40B4-BE49-F238E27FC236}">
                <a16:creationId xmlns:a16="http://schemas.microsoft.com/office/drawing/2014/main" id="{9D7E310A-F5D0-4F9E-99E1-0181FB047D9B}"/>
              </a:ext>
            </a:extLst>
          </p:cNvPr>
          <p:cNvSpPr>
            <a:spLocks noGrp="1" noChangeArrowheads="1"/>
          </p:cNvSpPr>
          <p:nvPr>
            <p:ph idx="1"/>
          </p:nvPr>
        </p:nvSpPr>
        <p:spPr bwMode="auto">
          <a:xfrm>
            <a:off x="6503158" y="649480"/>
            <a:ext cx="4862447" cy="554604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a:bodyPr>
          <a:lstStyle/>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Rapid</a:t>
            </a:r>
            <a:r>
              <a:rPr lang="tr-TR" altLang="tr-TR" sz="1700" b="1" dirty="0">
                <a:latin typeface="Arial" panose="020B0604020202020204" pitchFamily="34" charset="0"/>
              </a:rPr>
              <a:t> </a:t>
            </a:r>
            <a:r>
              <a:rPr lang="tr-TR" altLang="tr-TR" sz="1700" b="1">
                <a:latin typeface="Arial" panose="020B0604020202020204" pitchFamily="34" charset="0"/>
              </a:rPr>
              <a:t>Threat</a:t>
            </a:r>
            <a:r>
              <a:rPr lang="tr-TR" altLang="tr-TR" sz="1700" b="1" dirty="0">
                <a:latin typeface="Arial" panose="020B0604020202020204" pitchFamily="34" charset="0"/>
              </a:rPr>
              <a:t> </a:t>
            </a:r>
            <a:r>
              <a:rPr lang="tr-TR" altLang="tr-TR" sz="1700" b="1">
                <a:latin typeface="Arial" panose="020B0604020202020204" pitchFamily="34" charset="0"/>
              </a:rPr>
              <a:t>Assessment</a:t>
            </a:r>
            <a:r>
              <a:rPr lang="tr-TR" altLang="tr-TR" sz="1700" dirty="0">
                <a:latin typeface="Arial" panose="020B0604020202020204" pitchFamily="34" charset="0"/>
              </a:rPr>
              <a:t>: CBRN </a:t>
            </a:r>
            <a:r>
              <a:rPr lang="tr-TR" altLang="tr-TR" sz="1700">
                <a:latin typeface="Arial" panose="020B0604020202020204" pitchFamily="34" charset="0"/>
              </a:rPr>
              <a:t>threats</a:t>
            </a:r>
            <a:r>
              <a:rPr lang="tr-TR" altLang="tr-TR" sz="1700" dirty="0">
                <a:latin typeface="Arial" panose="020B0604020202020204" pitchFamily="34" charset="0"/>
              </a:rPr>
              <a:t> </a:t>
            </a:r>
            <a:r>
              <a:rPr lang="tr-TR" altLang="tr-TR" sz="1700">
                <a:latin typeface="Arial" panose="020B0604020202020204" pitchFamily="34" charset="0"/>
              </a:rPr>
              <a:t>are</a:t>
            </a:r>
            <a:r>
              <a:rPr lang="tr-TR" altLang="tr-TR" sz="1700" dirty="0">
                <a:latin typeface="Arial" panose="020B0604020202020204" pitchFamily="34" charset="0"/>
              </a:rPr>
              <a:t> </a:t>
            </a:r>
            <a:r>
              <a:rPr lang="tr-TR" altLang="tr-TR" sz="1700">
                <a:latin typeface="Arial" panose="020B0604020202020204" pitchFamily="34" charset="0"/>
              </a:rPr>
              <a:t>often</a:t>
            </a:r>
            <a:r>
              <a:rPr lang="tr-TR" altLang="tr-TR" sz="1700" dirty="0">
                <a:latin typeface="Arial" panose="020B0604020202020204" pitchFamily="34" charset="0"/>
              </a:rPr>
              <a:t> </a:t>
            </a:r>
            <a:r>
              <a:rPr lang="tr-TR" altLang="tr-TR" sz="1700">
                <a:latin typeface="Arial" panose="020B0604020202020204" pitchFamily="34" charset="0"/>
              </a:rPr>
              <a:t>difficult</a:t>
            </a:r>
            <a:r>
              <a:rPr lang="tr-TR" altLang="tr-TR" sz="1700" dirty="0">
                <a:latin typeface="Arial" panose="020B0604020202020204" pitchFamily="34" charset="0"/>
              </a:rPr>
              <a:t> </a:t>
            </a:r>
            <a:r>
              <a:rPr lang="tr-TR" altLang="tr-TR" sz="1700">
                <a:latin typeface="Arial" panose="020B0604020202020204" pitchFamily="34" charset="0"/>
              </a:rPr>
              <a:t>to</a:t>
            </a:r>
            <a:r>
              <a:rPr lang="tr-TR" altLang="tr-TR" sz="1700" dirty="0">
                <a:latin typeface="Arial" panose="020B0604020202020204" pitchFamily="34" charset="0"/>
              </a:rPr>
              <a:t> </a:t>
            </a:r>
            <a:r>
              <a:rPr lang="tr-TR" altLang="tr-TR" sz="1700">
                <a:latin typeface="Arial" panose="020B0604020202020204" pitchFamily="34" charset="0"/>
              </a:rPr>
              <a:t>detect</a:t>
            </a:r>
            <a:r>
              <a:rPr lang="tr-TR" altLang="tr-TR" sz="1700" dirty="0">
                <a:latin typeface="Arial" panose="020B0604020202020204" pitchFamily="34" charset="0"/>
              </a:rPr>
              <a:t> </a:t>
            </a:r>
            <a:r>
              <a:rPr lang="tr-TR" altLang="tr-TR" sz="1700">
                <a:latin typeface="Arial" panose="020B0604020202020204" pitchFamily="34" charset="0"/>
              </a:rPr>
              <a:t>and</a:t>
            </a:r>
            <a:r>
              <a:rPr lang="tr-TR" altLang="tr-TR" sz="1700" dirty="0">
                <a:latin typeface="Arial" panose="020B0604020202020204" pitchFamily="34" charset="0"/>
              </a:rPr>
              <a:t> </a:t>
            </a:r>
            <a:r>
              <a:rPr lang="tr-TR" altLang="tr-TR" sz="1700">
                <a:latin typeface="Arial" panose="020B0604020202020204" pitchFamily="34" charset="0"/>
              </a:rPr>
              <a:t>identify</a:t>
            </a:r>
            <a:r>
              <a:rPr lang="tr-TR" altLang="tr-TR" sz="1700" dirty="0">
                <a:latin typeface="Arial" panose="020B0604020202020204" pitchFamily="34" charset="0"/>
              </a:rPr>
              <a:t> </a:t>
            </a:r>
            <a:r>
              <a:rPr lang="tr-TR" altLang="tr-TR" sz="1700">
                <a:latin typeface="Arial" panose="020B0604020202020204" pitchFamily="34" charset="0"/>
              </a:rPr>
              <a:t>quickly</a:t>
            </a:r>
            <a:r>
              <a:rPr lang="tr-TR" altLang="tr-TR" sz="1700" dirty="0">
                <a:latin typeface="Arial" panose="020B0604020202020204" pitchFamily="34" charset="0"/>
              </a:rPr>
              <a:t>, </a:t>
            </a:r>
            <a:r>
              <a:rPr lang="tr-TR" altLang="tr-TR" sz="1700">
                <a:latin typeface="Arial" panose="020B0604020202020204" pitchFamily="34" charset="0"/>
              </a:rPr>
              <a:t>complicating</a:t>
            </a:r>
            <a:r>
              <a:rPr lang="tr-TR" altLang="tr-TR" sz="1700" dirty="0">
                <a:latin typeface="Arial" panose="020B0604020202020204" pitchFamily="34" charset="0"/>
              </a:rPr>
              <a:t> </a:t>
            </a:r>
            <a:r>
              <a:rPr lang="tr-TR" altLang="tr-TR" sz="1700">
                <a:latin typeface="Arial" panose="020B0604020202020204" pitchFamily="34" charset="0"/>
              </a:rPr>
              <a:t>timely</a:t>
            </a:r>
            <a:r>
              <a:rPr lang="tr-TR" altLang="tr-TR" sz="1700" dirty="0">
                <a:latin typeface="Arial" panose="020B0604020202020204" pitchFamily="34" charset="0"/>
              </a:rPr>
              <a:t> </a:t>
            </a:r>
            <a:r>
              <a:rPr lang="tr-TR" altLang="tr-TR" sz="1700">
                <a:latin typeface="Arial" panose="020B0604020202020204" pitchFamily="34" charset="0"/>
              </a:rPr>
              <a:t>evacuation</a:t>
            </a:r>
            <a:r>
              <a:rPr lang="tr-TR" altLang="tr-TR" sz="1700" dirty="0">
                <a:latin typeface="Arial" panose="020B0604020202020204" pitchFamily="34" charset="0"/>
              </a:rPr>
              <a:t> </a:t>
            </a:r>
            <a:r>
              <a:rPr lang="tr-TR" altLang="tr-TR" sz="1700">
                <a:latin typeface="Arial" panose="020B0604020202020204" pitchFamily="34" charset="0"/>
              </a:rPr>
              <a:t>decisions</a:t>
            </a:r>
            <a:r>
              <a:rPr lang="tr-TR" altLang="tr-TR" sz="1700" dirty="0">
                <a:latin typeface="Arial" panose="020B0604020202020204" pitchFamily="34" charset="0"/>
              </a:rPr>
              <a:t>.</a:t>
            </a:r>
          </a:p>
          <a:p>
            <a:pPr marL="0" indent="0" defTabSz="914400" eaLnBrk="0" fontAlgn="base" hangingPunct="0">
              <a:lnSpc>
                <a:spcPct val="90000"/>
              </a:lnSpc>
              <a:spcBef>
                <a:spcPct val="0"/>
              </a:spcBef>
              <a:spcAft>
                <a:spcPts val="600"/>
              </a:spcAft>
              <a:buNone/>
            </a:pPr>
            <a:endParaRPr lang="tr-TR" altLang="tr-TR" sz="1700" dirty="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Public</a:t>
            </a:r>
            <a:r>
              <a:rPr lang="tr-TR" altLang="tr-TR" sz="1700" b="1" dirty="0">
                <a:latin typeface="Arial" panose="020B0604020202020204" pitchFamily="34" charset="0"/>
              </a:rPr>
              <a:t> </a:t>
            </a:r>
            <a:r>
              <a:rPr lang="tr-TR" altLang="tr-TR" sz="1700" b="1">
                <a:latin typeface="Arial" panose="020B0604020202020204" pitchFamily="34" charset="0"/>
              </a:rPr>
              <a:t>Awareness</a:t>
            </a:r>
            <a:r>
              <a:rPr lang="tr-TR" altLang="tr-TR" sz="1700" b="1" dirty="0">
                <a:latin typeface="Arial" panose="020B0604020202020204" pitchFamily="34" charset="0"/>
              </a:rPr>
              <a:t> </a:t>
            </a:r>
            <a:r>
              <a:rPr lang="tr-TR" altLang="tr-TR" sz="1700" b="1">
                <a:latin typeface="Arial" panose="020B0604020202020204" pitchFamily="34" charset="0"/>
              </a:rPr>
              <a:t>and</a:t>
            </a:r>
            <a:r>
              <a:rPr lang="tr-TR" altLang="tr-TR" sz="1700" b="1" dirty="0">
                <a:latin typeface="Arial" panose="020B0604020202020204" pitchFamily="34" charset="0"/>
              </a:rPr>
              <a:t> </a:t>
            </a:r>
            <a:r>
              <a:rPr lang="tr-TR" altLang="tr-TR" sz="1700" b="1">
                <a:latin typeface="Arial" panose="020B0604020202020204" pitchFamily="34" charset="0"/>
              </a:rPr>
              <a:t>Response</a:t>
            </a:r>
            <a:r>
              <a:rPr lang="tr-TR" altLang="tr-TR" sz="1700" dirty="0">
                <a:latin typeface="Arial" panose="020B0604020202020204" pitchFamily="34" charset="0"/>
              </a:rPr>
              <a:t>: </a:t>
            </a:r>
            <a:r>
              <a:rPr lang="tr-TR" altLang="tr-TR" sz="1700">
                <a:latin typeface="Arial" panose="020B0604020202020204" pitchFamily="34" charset="0"/>
              </a:rPr>
              <a:t>Panic</a:t>
            </a:r>
            <a:r>
              <a:rPr lang="tr-TR" altLang="tr-TR" sz="1700" dirty="0">
                <a:latin typeface="Arial" panose="020B0604020202020204" pitchFamily="34" charset="0"/>
              </a:rPr>
              <a:t> </a:t>
            </a:r>
            <a:r>
              <a:rPr lang="tr-TR" altLang="tr-TR" sz="1700">
                <a:latin typeface="Arial" panose="020B0604020202020204" pitchFamily="34" charset="0"/>
              </a:rPr>
              <a:t>and</a:t>
            </a:r>
            <a:r>
              <a:rPr lang="tr-TR" altLang="tr-TR" sz="1700" dirty="0">
                <a:latin typeface="Arial" panose="020B0604020202020204" pitchFamily="34" charset="0"/>
              </a:rPr>
              <a:t> </a:t>
            </a:r>
            <a:r>
              <a:rPr lang="tr-TR" altLang="tr-TR" sz="1700">
                <a:latin typeface="Arial" panose="020B0604020202020204" pitchFamily="34" charset="0"/>
              </a:rPr>
              <a:t>lack</a:t>
            </a:r>
            <a:r>
              <a:rPr lang="tr-TR" altLang="tr-TR" sz="1700" dirty="0">
                <a:latin typeface="Arial" panose="020B0604020202020204" pitchFamily="34" charset="0"/>
              </a:rPr>
              <a:t> of </a:t>
            </a:r>
            <a:r>
              <a:rPr lang="tr-TR" altLang="tr-TR" sz="1700">
                <a:latin typeface="Arial" panose="020B0604020202020204" pitchFamily="34" charset="0"/>
              </a:rPr>
              <a:t>training</a:t>
            </a:r>
            <a:r>
              <a:rPr lang="tr-TR" altLang="tr-TR" sz="1700" dirty="0">
                <a:latin typeface="Arial" panose="020B0604020202020204" pitchFamily="34" charset="0"/>
              </a:rPr>
              <a:t> can </a:t>
            </a:r>
            <a:r>
              <a:rPr lang="tr-TR" altLang="tr-TR" sz="1700">
                <a:latin typeface="Arial" panose="020B0604020202020204" pitchFamily="34" charset="0"/>
              </a:rPr>
              <a:t>lead</a:t>
            </a:r>
            <a:r>
              <a:rPr lang="tr-TR" altLang="tr-TR" sz="1700" dirty="0">
                <a:latin typeface="Arial" panose="020B0604020202020204" pitchFamily="34" charset="0"/>
              </a:rPr>
              <a:t> </a:t>
            </a:r>
            <a:r>
              <a:rPr lang="tr-TR" altLang="tr-TR" sz="1700">
                <a:latin typeface="Arial" panose="020B0604020202020204" pitchFamily="34" charset="0"/>
              </a:rPr>
              <a:t>to</a:t>
            </a:r>
            <a:r>
              <a:rPr lang="tr-TR" altLang="tr-TR" sz="1700" dirty="0">
                <a:latin typeface="Arial" panose="020B0604020202020204" pitchFamily="34" charset="0"/>
              </a:rPr>
              <a:t> </a:t>
            </a:r>
            <a:r>
              <a:rPr lang="tr-TR" altLang="tr-TR" sz="1700">
                <a:latin typeface="Arial" panose="020B0604020202020204" pitchFamily="34" charset="0"/>
              </a:rPr>
              <a:t>chaos</a:t>
            </a:r>
            <a:r>
              <a:rPr lang="tr-TR" altLang="tr-TR" sz="1700" dirty="0">
                <a:latin typeface="Arial" panose="020B0604020202020204" pitchFamily="34" charset="0"/>
              </a:rPr>
              <a:t>, </a:t>
            </a:r>
            <a:r>
              <a:rPr lang="tr-TR" altLang="tr-TR" sz="1700">
                <a:latin typeface="Arial" panose="020B0604020202020204" pitchFamily="34" charset="0"/>
              </a:rPr>
              <a:t>hindering</a:t>
            </a:r>
            <a:r>
              <a:rPr lang="tr-TR" altLang="tr-TR" sz="1700" dirty="0">
                <a:latin typeface="Arial" panose="020B0604020202020204" pitchFamily="34" charset="0"/>
              </a:rPr>
              <a:t> an </a:t>
            </a:r>
            <a:r>
              <a:rPr lang="tr-TR" altLang="tr-TR" sz="1700">
                <a:latin typeface="Arial" panose="020B0604020202020204" pitchFamily="34" charset="0"/>
              </a:rPr>
              <a:t>effective</a:t>
            </a:r>
            <a:r>
              <a:rPr lang="tr-TR" altLang="tr-TR" sz="1700" dirty="0">
                <a:latin typeface="Arial" panose="020B0604020202020204" pitchFamily="34" charset="0"/>
              </a:rPr>
              <a:t> </a:t>
            </a:r>
            <a:r>
              <a:rPr lang="tr-TR" altLang="tr-TR" sz="1700">
                <a:latin typeface="Arial" panose="020B0604020202020204" pitchFamily="34" charset="0"/>
              </a:rPr>
              <a:t>evacuation</a:t>
            </a:r>
            <a:r>
              <a:rPr lang="tr-TR" altLang="tr-TR" sz="1700" dirty="0">
                <a:latin typeface="Arial" panose="020B0604020202020204" pitchFamily="34" charset="0"/>
              </a:rPr>
              <a:t>.</a:t>
            </a:r>
          </a:p>
          <a:p>
            <a:pPr marL="0" indent="0" defTabSz="914400" eaLnBrk="0" fontAlgn="base" hangingPunct="0">
              <a:lnSpc>
                <a:spcPct val="90000"/>
              </a:lnSpc>
              <a:spcBef>
                <a:spcPct val="0"/>
              </a:spcBef>
              <a:spcAft>
                <a:spcPts val="600"/>
              </a:spcAft>
              <a:buNone/>
            </a:pPr>
            <a:endParaRPr lang="tr-TR" altLang="tr-TR" sz="1700" dirty="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Protection</a:t>
            </a:r>
            <a:r>
              <a:rPr lang="tr-TR" altLang="tr-TR" sz="1700" b="1" dirty="0">
                <a:latin typeface="Arial" panose="020B0604020202020204" pitchFamily="34" charset="0"/>
              </a:rPr>
              <a:t> </a:t>
            </a:r>
            <a:r>
              <a:rPr lang="tr-TR" altLang="tr-TR" sz="1700" b="1">
                <a:latin typeface="Arial" panose="020B0604020202020204" pitchFamily="34" charset="0"/>
              </a:rPr>
              <a:t>and</a:t>
            </a:r>
            <a:r>
              <a:rPr lang="tr-TR" altLang="tr-TR" sz="1700" b="1" dirty="0">
                <a:latin typeface="Arial" panose="020B0604020202020204" pitchFamily="34" charset="0"/>
              </a:rPr>
              <a:t> </a:t>
            </a:r>
            <a:r>
              <a:rPr lang="tr-TR" altLang="tr-TR" sz="1700" b="1">
                <a:latin typeface="Arial" panose="020B0604020202020204" pitchFamily="34" charset="0"/>
              </a:rPr>
              <a:t>Decontamination</a:t>
            </a:r>
            <a:r>
              <a:rPr lang="tr-TR" altLang="tr-TR" sz="1700" dirty="0">
                <a:latin typeface="Arial" panose="020B0604020202020204" pitchFamily="34" charset="0"/>
              </a:rPr>
              <a:t>: </a:t>
            </a:r>
            <a:r>
              <a:rPr lang="tr-TR" altLang="tr-TR" sz="1700">
                <a:latin typeface="Arial" panose="020B0604020202020204" pitchFamily="34" charset="0"/>
              </a:rPr>
              <a:t>Lack</a:t>
            </a:r>
            <a:r>
              <a:rPr lang="tr-TR" altLang="tr-TR" sz="1700" dirty="0">
                <a:latin typeface="Arial" panose="020B0604020202020204" pitchFamily="34" charset="0"/>
              </a:rPr>
              <a:t> of </a:t>
            </a:r>
            <a:r>
              <a:rPr lang="tr-TR" altLang="tr-TR" sz="1700">
                <a:latin typeface="Arial" panose="020B0604020202020204" pitchFamily="34" charset="0"/>
              </a:rPr>
              <a:t>proper</a:t>
            </a:r>
            <a:r>
              <a:rPr lang="tr-TR" altLang="tr-TR" sz="1700" dirty="0">
                <a:latin typeface="Arial" panose="020B0604020202020204" pitchFamily="34" charset="0"/>
              </a:rPr>
              <a:t> </a:t>
            </a:r>
            <a:r>
              <a:rPr lang="tr-TR" altLang="tr-TR" sz="1700">
                <a:latin typeface="Arial" panose="020B0604020202020204" pitchFamily="34" charset="0"/>
              </a:rPr>
              <a:t>protective</a:t>
            </a:r>
            <a:r>
              <a:rPr lang="tr-TR" altLang="tr-TR" sz="1700" dirty="0">
                <a:latin typeface="Arial" panose="020B0604020202020204" pitchFamily="34" charset="0"/>
              </a:rPr>
              <a:t> </a:t>
            </a:r>
            <a:r>
              <a:rPr lang="tr-TR" altLang="tr-TR" sz="1700">
                <a:latin typeface="Arial" panose="020B0604020202020204" pitchFamily="34" charset="0"/>
              </a:rPr>
              <a:t>equipment</a:t>
            </a:r>
            <a:r>
              <a:rPr lang="tr-TR" altLang="tr-TR" sz="1700" dirty="0">
                <a:latin typeface="Arial" panose="020B0604020202020204" pitchFamily="34" charset="0"/>
              </a:rPr>
              <a:t> </a:t>
            </a:r>
            <a:r>
              <a:rPr lang="tr-TR" altLang="tr-TR" sz="1700">
                <a:latin typeface="Arial" panose="020B0604020202020204" pitchFamily="34" charset="0"/>
              </a:rPr>
              <a:t>and</a:t>
            </a:r>
            <a:r>
              <a:rPr lang="tr-TR" altLang="tr-TR" sz="1700" dirty="0">
                <a:latin typeface="Arial" panose="020B0604020202020204" pitchFamily="34" charset="0"/>
              </a:rPr>
              <a:t> </a:t>
            </a:r>
            <a:r>
              <a:rPr lang="tr-TR" altLang="tr-TR" sz="1700">
                <a:latin typeface="Arial" panose="020B0604020202020204" pitchFamily="34" charset="0"/>
              </a:rPr>
              <a:t>decontamination</a:t>
            </a:r>
            <a:r>
              <a:rPr lang="tr-TR" altLang="tr-TR" sz="1700" dirty="0">
                <a:latin typeface="Arial" panose="020B0604020202020204" pitchFamily="34" charset="0"/>
              </a:rPr>
              <a:t> </a:t>
            </a:r>
            <a:r>
              <a:rPr lang="tr-TR" altLang="tr-TR" sz="1700">
                <a:latin typeface="Arial" panose="020B0604020202020204" pitchFamily="34" charset="0"/>
              </a:rPr>
              <a:t>methods</a:t>
            </a:r>
            <a:r>
              <a:rPr lang="tr-TR" altLang="tr-TR" sz="1700" dirty="0">
                <a:latin typeface="Arial" panose="020B0604020202020204" pitchFamily="34" charset="0"/>
              </a:rPr>
              <a:t> </a:t>
            </a:r>
            <a:r>
              <a:rPr lang="tr-TR" altLang="tr-TR" sz="1700">
                <a:latin typeface="Arial" panose="020B0604020202020204" pitchFamily="34" charset="0"/>
              </a:rPr>
              <a:t>increases</a:t>
            </a:r>
            <a:r>
              <a:rPr lang="tr-TR" altLang="tr-TR" sz="1700" dirty="0">
                <a:latin typeface="Arial" panose="020B0604020202020204" pitchFamily="34" charset="0"/>
              </a:rPr>
              <a:t> </a:t>
            </a:r>
            <a:r>
              <a:rPr lang="tr-TR" altLang="tr-TR" sz="1700">
                <a:latin typeface="Arial" panose="020B0604020202020204" pitchFamily="34" charset="0"/>
              </a:rPr>
              <a:t>exposure</a:t>
            </a:r>
            <a:r>
              <a:rPr lang="tr-TR" altLang="tr-TR" sz="1700" dirty="0">
                <a:latin typeface="Arial" panose="020B0604020202020204" pitchFamily="34" charset="0"/>
              </a:rPr>
              <a:t> </a:t>
            </a:r>
            <a:r>
              <a:rPr lang="tr-TR" altLang="tr-TR" sz="1700">
                <a:latin typeface="Arial" panose="020B0604020202020204" pitchFamily="34" charset="0"/>
              </a:rPr>
              <a:t>risks</a:t>
            </a:r>
            <a:r>
              <a:rPr lang="tr-TR" altLang="tr-TR" sz="1700" dirty="0">
                <a:latin typeface="Arial" panose="020B0604020202020204" pitchFamily="34" charset="0"/>
              </a:rPr>
              <a:t>.</a:t>
            </a:r>
          </a:p>
          <a:p>
            <a:pPr marL="0" indent="0" defTabSz="914400" eaLnBrk="0" fontAlgn="base" hangingPunct="0">
              <a:lnSpc>
                <a:spcPct val="90000"/>
              </a:lnSpc>
              <a:spcBef>
                <a:spcPct val="0"/>
              </a:spcBef>
              <a:spcAft>
                <a:spcPts val="600"/>
              </a:spcAft>
              <a:buNone/>
            </a:pPr>
            <a:endParaRPr lang="tr-TR" altLang="tr-TR" sz="1700" dirty="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Transportation</a:t>
            </a:r>
            <a:r>
              <a:rPr lang="tr-TR" altLang="tr-TR" sz="1700" b="1" dirty="0">
                <a:latin typeface="Arial" panose="020B0604020202020204" pitchFamily="34" charset="0"/>
              </a:rPr>
              <a:t> </a:t>
            </a:r>
            <a:r>
              <a:rPr lang="tr-TR" altLang="tr-TR" sz="1700" b="1">
                <a:latin typeface="Arial" panose="020B0604020202020204" pitchFamily="34" charset="0"/>
              </a:rPr>
              <a:t>and</a:t>
            </a:r>
            <a:r>
              <a:rPr lang="tr-TR" altLang="tr-TR" sz="1700" b="1" dirty="0">
                <a:latin typeface="Arial" panose="020B0604020202020204" pitchFamily="34" charset="0"/>
              </a:rPr>
              <a:t> </a:t>
            </a:r>
            <a:r>
              <a:rPr lang="tr-TR" altLang="tr-TR" sz="1700" b="1">
                <a:latin typeface="Arial" panose="020B0604020202020204" pitchFamily="34" charset="0"/>
              </a:rPr>
              <a:t>Logistics</a:t>
            </a:r>
            <a:r>
              <a:rPr lang="tr-TR" altLang="tr-TR" sz="1700" dirty="0">
                <a:latin typeface="Arial" panose="020B0604020202020204" pitchFamily="34" charset="0"/>
              </a:rPr>
              <a:t>: </a:t>
            </a:r>
            <a:r>
              <a:rPr lang="tr-TR" altLang="tr-TR" sz="1700">
                <a:latin typeface="Arial" panose="020B0604020202020204" pitchFamily="34" charset="0"/>
              </a:rPr>
              <a:t>Overloaded</a:t>
            </a:r>
            <a:r>
              <a:rPr lang="tr-TR" altLang="tr-TR" sz="1700" dirty="0">
                <a:latin typeface="Arial" panose="020B0604020202020204" pitchFamily="34" charset="0"/>
              </a:rPr>
              <a:t> </a:t>
            </a:r>
            <a:r>
              <a:rPr lang="tr-TR" altLang="tr-TR" sz="1700">
                <a:latin typeface="Arial" panose="020B0604020202020204" pitchFamily="34" charset="0"/>
              </a:rPr>
              <a:t>and</a:t>
            </a:r>
            <a:r>
              <a:rPr lang="tr-TR" altLang="tr-TR" sz="1700" dirty="0">
                <a:latin typeface="Arial" panose="020B0604020202020204" pitchFamily="34" charset="0"/>
              </a:rPr>
              <a:t> </a:t>
            </a:r>
            <a:r>
              <a:rPr lang="tr-TR" altLang="tr-TR" sz="1700">
                <a:latin typeface="Arial" panose="020B0604020202020204" pitchFamily="34" charset="0"/>
              </a:rPr>
              <a:t>contaminated</a:t>
            </a:r>
            <a:r>
              <a:rPr lang="tr-TR" altLang="tr-TR" sz="1700" dirty="0">
                <a:latin typeface="Arial" panose="020B0604020202020204" pitchFamily="34" charset="0"/>
              </a:rPr>
              <a:t> </a:t>
            </a:r>
            <a:r>
              <a:rPr lang="tr-TR" altLang="tr-TR" sz="1700">
                <a:latin typeface="Arial" panose="020B0604020202020204" pitchFamily="34" charset="0"/>
              </a:rPr>
              <a:t>transportation</a:t>
            </a:r>
            <a:r>
              <a:rPr lang="tr-TR" altLang="tr-TR" sz="1700" dirty="0">
                <a:latin typeface="Arial" panose="020B0604020202020204" pitchFamily="34" charset="0"/>
              </a:rPr>
              <a:t> </a:t>
            </a:r>
            <a:r>
              <a:rPr lang="tr-TR" altLang="tr-TR" sz="1700">
                <a:latin typeface="Arial" panose="020B0604020202020204" pitchFamily="34" charset="0"/>
              </a:rPr>
              <a:t>systems</a:t>
            </a:r>
            <a:r>
              <a:rPr lang="tr-TR" altLang="tr-TR" sz="1700" dirty="0">
                <a:latin typeface="Arial" panose="020B0604020202020204" pitchFamily="34" charset="0"/>
              </a:rPr>
              <a:t> </a:t>
            </a:r>
            <a:r>
              <a:rPr lang="tr-TR" altLang="tr-TR" sz="1700">
                <a:latin typeface="Arial" panose="020B0604020202020204" pitchFamily="34" charset="0"/>
              </a:rPr>
              <a:t>make</a:t>
            </a:r>
            <a:r>
              <a:rPr lang="tr-TR" altLang="tr-TR" sz="1700" dirty="0">
                <a:latin typeface="Arial" panose="020B0604020202020204" pitchFamily="34" charset="0"/>
              </a:rPr>
              <a:t> it </a:t>
            </a:r>
            <a:r>
              <a:rPr lang="tr-TR" altLang="tr-TR" sz="1700">
                <a:latin typeface="Arial" panose="020B0604020202020204" pitchFamily="34" charset="0"/>
              </a:rPr>
              <a:t>difficult</a:t>
            </a:r>
            <a:r>
              <a:rPr lang="tr-TR" altLang="tr-TR" sz="1700" dirty="0">
                <a:latin typeface="Arial" panose="020B0604020202020204" pitchFamily="34" charset="0"/>
              </a:rPr>
              <a:t> </a:t>
            </a:r>
            <a:r>
              <a:rPr lang="tr-TR" altLang="tr-TR" sz="1700">
                <a:latin typeface="Arial" panose="020B0604020202020204" pitchFamily="34" charset="0"/>
              </a:rPr>
              <a:t>to</a:t>
            </a:r>
            <a:r>
              <a:rPr lang="tr-TR" altLang="tr-TR" sz="1700" dirty="0">
                <a:latin typeface="Arial" panose="020B0604020202020204" pitchFamily="34" charset="0"/>
              </a:rPr>
              <a:t> </a:t>
            </a:r>
            <a:r>
              <a:rPr lang="tr-TR" altLang="tr-TR" sz="1700">
                <a:latin typeface="Arial" panose="020B0604020202020204" pitchFamily="34" charset="0"/>
              </a:rPr>
              <a:t>evacuate</a:t>
            </a:r>
            <a:r>
              <a:rPr lang="tr-TR" altLang="tr-TR" sz="1700" dirty="0">
                <a:latin typeface="Arial" panose="020B0604020202020204" pitchFamily="34" charset="0"/>
              </a:rPr>
              <a:t> </a:t>
            </a:r>
            <a:r>
              <a:rPr lang="tr-TR" altLang="tr-TR" sz="1700">
                <a:latin typeface="Arial" panose="020B0604020202020204" pitchFamily="34" charset="0"/>
              </a:rPr>
              <a:t>large</a:t>
            </a:r>
            <a:r>
              <a:rPr lang="tr-TR" altLang="tr-TR" sz="1700" dirty="0">
                <a:latin typeface="Arial" panose="020B0604020202020204" pitchFamily="34" charset="0"/>
              </a:rPr>
              <a:t> </a:t>
            </a:r>
            <a:r>
              <a:rPr lang="tr-TR" altLang="tr-TR" sz="1700">
                <a:latin typeface="Arial" panose="020B0604020202020204" pitchFamily="34" charset="0"/>
              </a:rPr>
              <a:t>populations</a:t>
            </a:r>
            <a:r>
              <a:rPr lang="tr-TR" altLang="tr-TR" sz="1700" dirty="0">
                <a:latin typeface="Arial" panose="020B0604020202020204" pitchFamily="34" charset="0"/>
              </a:rPr>
              <a:t> </a:t>
            </a:r>
            <a:r>
              <a:rPr lang="tr-TR" altLang="tr-TR" sz="1700">
                <a:latin typeface="Arial" panose="020B0604020202020204" pitchFamily="34" charset="0"/>
              </a:rPr>
              <a:t>safely</a:t>
            </a:r>
            <a:r>
              <a:rPr lang="tr-TR" altLang="tr-TR" sz="1700" dirty="0">
                <a:latin typeface="Arial" panose="020B0604020202020204" pitchFamily="34" charset="0"/>
              </a:rPr>
              <a:t>.</a:t>
            </a:r>
          </a:p>
          <a:p>
            <a:pPr marL="0" indent="0" defTabSz="914400" eaLnBrk="0" fontAlgn="base" hangingPunct="0">
              <a:lnSpc>
                <a:spcPct val="90000"/>
              </a:lnSpc>
              <a:spcBef>
                <a:spcPct val="0"/>
              </a:spcBef>
              <a:spcAft>
                <a:spcPts val="600"/>
              </a:spcAft>
              <a:buNone/>
            </a:pPr>
            <a:endParaRPr lang="tr-TR" altLang="tr-TR" sz="1700" dirty="0">
              <a:latin typeface="Arial" panose="020B0604020202020204" pitchFamily="34" charset="0"/>
            </a:endParaRPr>
          </a:p>
          <a:p>
            <a:pPr marL="0" indent="0" defTabSz="914400" eaLnBrk="0" fontAlgn="base" hangingPunct="0">
              <a:lnSpc>
                <a:spcPct val="90000"/>
              </a:lnSpc>
              <a:spcBef>
                <a:spcPct val="0"/>
              </a:spcBef>
              <a:spcAft>
                <a:spcPts val="600"/>
              </a:spcAft>
              <a:buFontTx/>
              <a:buChar char="•"/>
            </a:pPr>
            <a:r>
              <a:rPr lang="tr-TR" altLang="tr-TR" sz="1700" b="1">
                <a:latin typeface="Arial" panose="020B0604020202020204" pitchFamily="34" charset="0"/>
              </a:rPr>
              <a:t>Coordination</a:t>
            </a:r>
            <a:r>
              <a:rPr lang="tr-TR" altLang="tr-TR" sz="1700" b="1" dirty="0">
                <a:latin typeface="Arial" panose="020B0604020202020204" pitchFamily="34" charset="0"/>
              </a:rPr>
              <a:t> </a:t>
            </a:r>
            <a:r>
              <a:rPr lang="tr-TR" altLang="tr-TR" sz="1700" b="1">
                <a:latin typeface="Arial" panose="020B0604020202020204" pitchFamily="34" charset="0"/>
              </a:rPr>
              <a:t>Between</a:t>
            </a:r>
            <a:r>
              <a:rPr lang="tr-TR" altLang="tr-TR" sz="1700" b="1" dirty="0">
                <a:latin typeface="Arial" panose="020B0604020202020204" pitchFamily="34" charset="0"/>
              </a:rPr>
              <a:t> </a:t>
            </a:r>
            <a:r>
              <a:rPr lang="tr-TR" altLang="tr-TR" sz="1700" b="1">
                <a:latin typeface="Arial" panose="020B0604020202020204" pitchFamily="34" charset="0"/>
              </a:rPr>
              <a:t>Agencies</a:t>
            </a:r>
            <a:r>
              <a:rPr lang="tr-TR" altLang="tr-TR" sz="1700" dirty="0">
                <a:latin typeface="Arial" panose="020B0604020202020204" pitchFamily="34" charset="0"/>
              </a:rPr>
              <a:t>: </a:t>
            </a:r>
            <a:r>
              <a:rPr lang="tr-TR" altLang="tr-TR" sz="1700">
                <a:latin typeface="Arial" panose="020B0604020202020204" pitchFamily="34" charset="0"/>
              </a:rPr>
              <a:t>Inadequate</a:t>
            </a:r>
            <a:r>
              <a:rPr lang="tr-TR" altLang="tr-TR" sz="1700" dirty="0">
                <a:latin typeface="Arial" panose="020B0604020202020204" pitchFamily="34" charset="0"/>
              </a:rPr>
              <a:t> </a:t>
            </a:r>
            <a:r>
              <a:rPr lang="tr-TR" altLang="tr-TR" sz="1700">
                <a:latin typeface="Arial" panose="020B0604020202020204" pitchFamily="34" charset="0"/>
              </a:rPr>
              <a:t>coordination</a:t>
            </a:r>
            <a:r>
              <a:rPr lang="tr-TR" altLang="tr-TR" sz="1700" dirty="0">
                <a:latin typeface="Arial" panose="020B0604020202020204" pitchFamily="34" charset="0"/>
              </a:rPr>
              <a:t> </a:t>
            </a:r>
            <a:r>
              <a:rPr lang="tr-TR" altLang="tr-TR" sz="1700">
                <a:latin typeface="Arial" panose="020B0604020202020204" pitchFamily="34" charset="0"/>
              </a:rPr>
              <a:t>between</a:t>
            </a:r>
            <a:r>
              <a:rPr lang="tr-TR" altLang="tr-TR" sz="1700" dirty="0">
                <a:latin typeface="Arial" panose="020B0604020202020204" pitchFamily="34" charset="0"/>
              </a:rPr>
              <a:t> </a:t>
            </a:r>
            <a:r>
              <a:rPr lang="tr-TR" altLang="tr-TR" sz="1700">
                <a:latin typeface="Arial" panose="020B0604020202020204" pitchFamily="34" charset="0"/>
              </a:rPr>
              <a:t>agencies</a:t>
            </a:r>
            <a:r>
              <a:rPr lang="tr-TR" altLang="tr-TR" sz="1700" dirty="0">
                <a:latin typeface="Arial" panose="020B0604020202020204" pitchFamily="34" charset="0"/>
              </a:rPr>
              <a:t> can </a:t>
            </a:r>
            <a:r>
              <a:rPr lang="tr-TR" altLang="tr-TR" sz="1700">
                <a:latin typeface="Arial" panose="020B0604020202020204" pitchFamily="34" charset="0"/>
              </a:rPr>
              <a:t>slow</a:t>
            </a:r>
            <a:r>
              <a:rPr lang="tr-TR" altLang="tr-TR" sz="1700" dirty="0">
                <a:latin typeface="Arial" panose="020B0604020202020204" pitchFamily="34" charset="0"/>
              </a:rPr>
              <a:t> </a:t>
            </a:r>
            <a:r>
              <a:rPr lang="tr-TR" altLang="tr-TR" sz="1700">
                <a:latin typeface="Arial" panose="020B0604020202020204" pitchFamily="34" charset="0"/>
              </a:rPr>
              <a:t>down</a:t>
            </a:r>
            <a:r>
              <a:rPr lang="tr-TR" altLang="tr-TR" sz="1700" dirty="0">
                <a:latin typeface="Arial" panose="020B0604020202020204" pitchFamily="34" charset="0"/>
              </a:rPr>
              <a:t> </a:t>
            </a:r>
            <a:r>
              <a:rPr lang="tr-TR" altLang="tr-TR" sz="1700">
                <a:latin typeface="Arial" panose="020B0604020202020204" pitchFamily="34" charset="0"/>
              </a:rPr>
              <a:t>the</a:t>
            </a:r>
            <a:r>
              <a:rPr lang="tr-TR" altLang="tr-TR" sz="1700" dirty="0">
                <a:latin typeface="Arial" panose="020B0604020202020204" pitchFamily="34" charset="0"/>
              </a:rPr>
              <a:t> </a:t>
            </a:r>
            <a:r>
              <a:rPr lang="tr-TR" altLang="tr-TR" sz="1700">
                <a:latin typeface="Arial" panose="020B0604020202020204" pitchFamily="34" charset="0"/>
              </a:rPr>
              <a:t>evacuation</a:t>
            </a:r>
            <a:r>
              <a:rPr lang="tr-TR" altLang="tr-TR" sz="1700" dirty="0">
                <a:latin typeface="Arial" panose="020B0604020202020204" pitchFamily="34" charset="0"/>
              </a:rPr>
              <a:t> </a:t>
            </a:r>
            <a:r>
              <a:rPr lang="tr-TR" altLang="tr-TR" sz="1700">
                <a:latin typeface="Arial" panose="020B0604020202020204" pitchFamily="34" charset="0"/>
              </a:rPr>
              <a:t>process</a:t>
            </a:r>
            <a:r>
              <a:rPr lang="tr-TR" altLang="tr-TR" sz="1700" dirty="0">
                <a:latin typeface="Arial" panose="020B0604020202020204" pitchFamily="34" charset="0"/>
              </a:rPr>
              <a:t>.</a:t>
            </a:r>
          </a:p>
        </p:txBody>
      </p:sp>
    </p:spTree>
    <p:extLst>
      <p:ext uri="{BB962C8B-B14F-4D97-AF65-F5344CB8AC3E}">
        <p14:creationId xmlns:p14="http://schemas.microsoft.com/office/powerpoint/2010/main" val="2616881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1169</TotalTime>
  <Words>2307</Words>
  <Application>Microsoft Macintosh PowerPoint</Application>
  <PresentationFormat>Geniş ekran</PresentationFormat>
  <Paragraphs>250</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Calibri</vt:lpstr>
      <vt:lpstr>var(--wpds-fonts-headline)</vt:lpstr>
      <vt:lpstr>Office Theme</vt:lpstr>
      <vt:lpstr>Critical Moments, Critical Decisions: 5W 1H of Evacuation in CBRN Response</vt:lpstr>
      <vt:lpstr>PowerPoint Sunusu</vt:lpstr>
      <vt:lpstr>Introduction</vt:lpstr>
      <vt:lpstr>Mass Evacuation is Necessary in CBRN Incidents  Because of…</vt:lpstr>
      <vt:lpstr>Importance of Mass Evacuation</vt:lpstr>
      <vt:lpstr>PowerPoint Sunusu</vt:lpstr>
      <vt:lpstr>PowerPoint Sunusu</vt:lpstr>
      <vt:lpstr>What did it look like in the Hiroshima</vt:lpstr>
      <vt:lpstr>Challenges of Mass Evacuation during CBRN incidents</vt:lpstr>
      <vt:lpstr>Challenges of Mass Evacuation during CBRN incidents</vt:lpstr>
      <vt:lpstr>Key Lessons Learned</vt:lpstr>
      <vt:lpstr>The 5W 1H Method</vt:lpstr>
      <vt:lpstr>Who: Who Needs to Be Evacuated?</vt:lpstr>
      <vt:lpstr>What: What Measures Should Be Taken?</vt:lpstr>
      <vt:lpstr>Where: Where Will the Evacuation Take Place?</vt:lpstr>
      <vt:lpstr>When: When Should the Evacuation Start?</vt:lpstr>
      <vt:lpstr>Why: Why Are These Measures Chosen?</vt:lpstr>
      <vt:lpstr>How: How Should the Evacuation Be Executed?</vt:lpstr>
      <vt:lpstr>Mass Evacuation Planning and Response </vt:lpstr>
      <vt:lpstr>Evacuation Time Estimation Methodology By  USNRC &amp; IAEA </vt:lpstr>
      <vt:lpstr>Evacuation Time Estimation Methodology By  USNRC &amp; IAEA </vt:lpstr>
      <vt:lpstr>Evacuation Time Estimation Methodology By  USNRC &amp; IAEA </vt:lpstr>
      <vt:lpstr>Evacuation Time Estimation Methodology By USNRC &amp; IAEA </vt:lpstr>
      <vt:lpstr>Artificial intelligence use for DM</vt:lpstr>
      <vt:lpstr>Decision Support Systems &amp; Artificial intelligence for mass evacuation</vt:lpstr>
      <vt:lpstr>Mass evacuation efforts become smarter, faster, and more adaptive to changing circumstances</vt:lpstr>
      <vt:lpstr>Conclusion</vt:lpstr>
      <vt:lpstr>Thank you for your attention! veda.duman@gmail.com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Moments, Critical Decisions: 5W 1H of Evacuation in CBRN Response</dc:title>
  <dc:subject/>
  <dc:creator/>
  <cp:keywords/>
  <dc:description>generated using python-pptx</dc:description>
  <cp:lastModifiedBy>VEDA DUMAN</cp:lastModifiedBy>
  <cp:revision>24</cp:revision>
  <dcterms:created xsi:type="dcterms:W3CDTF">2013-01-27T09:14:16Z</dcterms:created>
  <dcterms:modified xsi:type="dcterms:W3CDTF">2024-11-19T19:42:26Z</dcterms:modified>
  <cp:category/>
</cp:coreProperties>
</file>